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3"/>
  </p:notesMasterIdLst>
  <p:sldIdLst>
    <p:sldId id="257" r:id="rId2"/>
    <p:sldId id="264" r:id="rId3"/>
    <p:sldId id="258" r:id="rId4"/>
    <p:sldId id="265" r:id="rId5"/>
    <p:sldId id="271" r:id="rId6"/>
    <p:sldId id="273" r:id="rId7"/>
    <p:sldId id="266" r:id="rId8"/>
    <p:sldId id="272" r:id="rId9"/>
    <p:sldId id="267" r:id="rId10"/>
    <p:sldId id="268" r:id="rId11"/>
    <p:sldId id="270" r:id="rId1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B866"/>
    <a:srgbClr val="EC6D60"/>
    <a:srgbClr val="000000"/>
    <a:srgbClr val="F39C75"/>
    <a:srgbClr val="F6C172"/>
    <a:srgbClr val="F4D13E"/>
    <a:srgbClr val="FD8955"/>
    <a:srgbClr val="FFBF32"/>
    <a:srgbClr val="FE8542"/>
    <a:srgbClr val="2A2A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8197B-6DED-4671-97AC-741CB6F5488C}" type="datetimeFigureOut">
              <a:rPr lang="zh-TW" altLang="en-US" smtClean="0"/>
              <a:t>2024/1/9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47429-38EE-4954-BFBF-273767B0D026}" type="slidenum">
              <a:rPr lang="zh-TW" altLang="en-US" smtClean="0"/>
              <a:t>‹#›</a:t>
            </a:fld>
            <a:endParaRPr lang="zh-TW" altLang="en-US"/>
          </a:p>
        </p:txBody>
      </p:sp>
    </p:spTree>
    <p:extLst>
      <p:ext uri="{BB962C8B-B14F-4D97-AF65-F5344CB8AC3E}">
        <p14:creationId xmlns:p14="http://schemas.microsoft.com/office/powerpoint/2010/main" val="1745504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6647429-38EE-4954-BFBF-273767B0D026}" type="slidenum">
              <a:rPr lang="zh-TW" altLang="en-US" smtClean="0"/>
              <a:t>6</a:t>
            </a:fld>
            <a:endParaRPr lang="zh-TW" altLang="en-US"/>
          </a:p>
        </p:txBody>
      </p:sp>
    </p:spTree>
    <p:extLst>
      <p:ext uri="{BB962C8B-B14F-4D97-AF65-F5344CB8AC3E}">
        <p14:creationId xmlns:p14="http://schemas.microsoft.com/office/powerpoint/2010/main" val="40527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471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2382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541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06515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042107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276663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31085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340623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751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9835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1/9/2024</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248415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1/9/2024</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155929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zh-tw/dotnet/visual-basic/" TargetMode="External"/><Relationship Id="rId2" Type="http://schemas.openxmlformats.org/officeDocument/2006/relationships/hyperlink" Target="https://sc.chinaz.com/tag_yinxiao/shibai.html?page=2" TargetMode="External"/><Relationship Id="rId1" Type="http://schemas.openxmlformats.org/officeDocument/2006/relationships/slideLayout" Target="../slideLayouts/slideLayout7.xml"/><Relationship Id="rId5" Type="http://schemas.openxmlformats.org/officeDocument/2006/relationships/hyperlink" Target="https://blog.csdn.net/ayyck64202/article/details/101288139" TargetMode="External"/><Relationship Id="rId4" Type="http://schemas.openxmlformats.org/officeDocument/2006/relationships/hyperlink" Target="https://stackoverflow.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descr="一張含有 圖畫, 圖解, 卡通, 動畫卡通 的圖片&#10;&#10;自動產生的描述">
            <a:extLst>
              <a:ext uri="{FF2B5EF4-FFF2-40B4-BE49-F238E27FC236}">
                <a16:creationId xmlns:a16="http://schemas.microsoft.com/office/drawing/2014/main" id="{08DA8477-307D-74CA-4E82-27C0A9E283CB}"/>
              </a:ext>
            </a:extLst>
          </p:cNvPr>
          <p:cNvPicPr>
            <a:picLocks noGrp="1" noRot="1" noChangeAspect="1" noMove="1" noResize="1" noEditPoints="1" noAdjustHandles="1" noChangeArrowheads="1" noChangeShapeType="1" noCrop="1"/>
          </p:cNvPicPr>
          <p:nvPr/>
        </p:nvPicPr>
        <p:blipFill>
          <a:blip r:embed="rId2">
            <a:alphaModFix amt="29000"/>
            <a:extLst>
              <a:ext uri="{28A0092B-C50C-407E-A947-70E740481C1C}">
                <a14:useLocalDpi xmlns:a14="http://schemas.microsoft.com/office/drawing/2010/main" val="0"/>
              </a:ext>
            </a:extLst>
          </a:blip>
          <a:stretch>
            <a:fillRect/>
          </a:stretch>
        </p:blipFill>
        <p:spPr>
          <a:xfrm>
            <a:off x="0" y="-1156376"/>
            <a:ext cx="12192000" cy="12192000"/>
          </a:xfrm>
          <a:prstGeom prst="rect">
            <a:avLst/>
          </a:prstGeom>
        </p:spPr>
      </p:pic>
      <p:sp>
        <p:nvSpPr>
          <p:cNvPr id="3" name="文字方塊 2">
            <a:extLst>
              <a:ext uri="{FF2B5EF4-FFF2-40B4-BE49-F238E27FC236}">
                <a16:creationId xmlns:a16="http://schemas.microsoft.com/office/drawing/2014/main" id="{6C9E4F75-8818-10E2-16DE-546D0C96CC6E}"/>
              </a:ext>
            </a:extLst>
          </p:cNvPr>
          <p:cNvSpPr txBox="1"/>
          <p:nvPr/>
        </p:nvSpPr>
        <p:spPr>
          <a:xfrm>
            <a:off x="1007348" y="1733812"/>
            <a:ext cx="5262979" cy="369332"/>
          </a:xfrm>
          <a:prstGeom prst="rect">
            <a:avLst/>
          </a:prstGeom>
          <a:noFill/>
        </p:spPr>
        <p:txBody>
          <a:bodyPr wrap="none" rtlCol="0">
            <a:spAutoFit/>
          </a:bodyPr>
          <a:lstStyle/>
          <a:p>
            <a:r>
              <a:rPr lang="zh-TW" altLang="en-US">
                <a:solidFill>
                  <a:schemeClr val="bg1"/>
                </a:solidFill>
                <a:latin typeface="標楷體" panose="03000509000000000000" pitchFamily="65" charset="-120"/>
                <a:ea typeface="標楷體" panose="03000509000000000000" pitchFamily="65" charset="-120"/>
              </a:rPr>
              <a:t>國立嘉義大學 資訊管理學系 </a:t>
            </a:r>
            <a:r>
              <a:rPr lang="en-US" altLang="zh-TW">
                <a:solidFill>
                  <a:schemeClr val="bg1"/>
                </a:solidFill>
                <a:latin typeface="標楷體" panose="03000509000000000000" pitchFamily="65" charset="-120"/>
                <a:ea typeface="標楷體" panose="03000509000000000000" pitchFamily="65" charset="-120"/>
              </a:rPr>
              <a:t>112</a:t>
            </a:r>
            <a:r>
              <a:rPr lang="zh-TW" altLang="en-US">
                <a:solidFill>
                  <a:schemeClr val="bg1"/>
                </a:solidFill>
                <a:latin typeface="標楷體" panose="03000509000000000000" pitchFamily="65" charset="-120"/>
                <a:ea typeface="標楷體" panose="03000509000000000000" pitchFamily="65" charset="-120"/>
              </a:rPr>
              <a:t>學年度 第一學期</a:t>
            </a:r>
            <a:endParaRPr lang="en-US" altLang="zh-TW">
              <a:solidFill>
                <a:schemeClr val="bg1"/>
              </a:solidFill>
              <a:latin typeface="標楷體" panose="03000509000000000000" pitchFamily="65" charset="-120"/>
              <a:ea typeface="標楷體" panose="03000509000000000000" pitchFamily="65" charset="-120"/>
            </a:endParaRPr>
          </a:p>
        </p:txBody>
      </p:sp>
      <p:sp>
        <p:nvSpPr>
          <p:cNvPr id="4" name="文字方塊 3">
            <a:extLst>
              <a:ext uri="{FF2B5EF4-FFF2-40B4-BE49-F238E27FC236}">
                <a16:creationId xmlns:a16="http://schemas.microsoft.com/office/drawing/2014/main" id="{DAA5387A-DC61-2CC5-366D-EB38A843D62B}"/>
              </a:ext>
            </a:extLst>
          </p:cNvPr>
          <p:cNvSpPr txBox="1"/>
          <p:nvPr/>
        </p:nvSpPr>
        <p:spPr>
          <a:xfrm>
            <a:off x="793821" y="2227463"/>
            <a:ext cx="4772967" cy="707886"/>
          </a:xfrm>
          <a:prstGeom prst="rect">
            <a:avLst/>
          </a:prstGeom>
          <a:noFill/>
        </p:spPr>
        <p:txBody>
          <a:bodyPr wrap="square" rtlCol="0">
            <a:spAutoFit/>
          </a:bodyPr>
          <a:lstStyle/>
          <a:p>
            <a:r>
              <a:rPr lang="en-US" altLang="zh-TW" sz="4000" b="1">
                <a:solidFill>
                  <a:schemeClr val="bg1"/>
                </a:solidFill>
                <a:latin typeface="標楷體" panose="03000509000000000000" pitchFamily="65" charset="-120"/>
                <a:ea typeface="標楷體" panose="03000509000000000000" pitchFamily="65" charset="-120"/>
              </a:rPr>
              <a:t>【</a:t>
            </a:r>
            <a:r>
              <a:rPr lang="zh-TW" altLang="en-US" sz="4000" b="1">
                <a:solidFill>
                  <a:schemeClr val="bg1"/>
                </a:solidFill>
                <a:latin typeface="標楷體" panose="03000509000000000000" pitchFamily="65" charset="-120"/>
                <a:ea typeface="標楷體" panose="03000509000000000000" pitchFamily="65" charset="-120"/>
              </a:rPr>
              <a:t>人類大戰機器人</a:t>
            </a:r>
            <a:r>
              <a:rPr lang="en-US" altLang="zh-TW" sz="4000" b="1">
                <a:solidFill>
                  <a:schemeClr val="bg1"/>
                </a:solidFill>
                <a:latin typeface="標楷體" panose="03000509000000000000" pitchFamily="65" charset="-120"/>
                <a:ea typeface="標楷體" panose="03000509000000000000" pitchFamily="65" charset="-120"/>
              </a:rPr>
              <a:t>】</a:t>
            </a:r>
            <a:endParaRPr lang="zh-TW" altLang="en-US" sz="4000" b="1">
              <a:solidFill>
                <a:schemeClr val="bg1"/>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2DB4FB05-ED3D-4EE8-838F-B288F9CACDD8}"/>
              </a:ext>
            </a:extLst>
          </p:cNvPr>
          <p:cNvSpPr txBox="1"/>
          <p:nvPr/>
        </p:nvSpPr>
        <p:spPr>
          <a:xfrm>
            <a:off x="1007348" y="3059668"/>
            <a:ext cx="6174712" cy="369332"/>
          </a:xfrm>
          <a:prstGeom prst="rect">
            <a:avLst/>
          </a:prstGeom>
          <a:noFill/>
        </p:spPr>
        <p:txBody>
          <a:bodyPr wrap="square">
            <a:spAutoFit/>
          </a:bodyPr>
          <a:lstStyle/>
          <a:p>
            <a:r>
              <a:rPr lang="zh-TW" altLang="en-US">
                <a:solidFill>
                  <a:schemeClr val="bg1"/>
                </a:solidFill>
                <a:latin typeface="標楷體" panose="03000509000000000000" pitchFamily="65" charset="-120"/>
                <a:ea typeface="標楷體" panose="03000509000000000000" pitchFamily="65" charset="-120"/>
              </a:rPr>
              <a:t>視窗程式設計 課程期末專題企畫書</a:t>
            </a:r>
          </a:p>
        </p:txBody>
      </p:sp>
      <p:sp>
        <p:nvSpPr>
          <p:cNvPr id="8" name="文字方塊 7">
            <a:extLst>
              <a:ext uri="{FF2B5EF4-FFF2-40B4-BE49-F238E27FC236}">
                <a16:creationId xmlns:a16="http://schemas.microsoft.com/office/drawing/2014/main" id="{9175044F-9564-009C-A568-CBD5F1D63010}"/>
              </a:ext>
            </a:extLst>
          </p:cNvPr>
          <p:cNvSpPr txBox="1"/>
          <p:nvPr/>
        </p:nvSpPr>
        <p:spPr>
          <a:xfrm>
            <a:off x="8289891" y="4752868"/>
            <a:ext cx="2743200" cy="1754326"/>
          </a:xfrm>
          <a:prstGeom prst="rect">
            <a:avLst/>
          </a:prstGeom>
          <a:noFill/>
        </p:spPr>
        <p:txBody>
          <a:bodyPr wrap="square">
            <a:spAutoFit/>
          </a:bodyPr>
          <a:lstStyle/>
          <a:p>
            <a:r>
              <a:rPr lang="zh-TW" altLang="en-US">
                <a:solidFill>
                  <a:schemeClr val="bg1"/>
                </a:solidFill>
                <a:latin typeface="標楷體" panose="03000509000000000000" pitchFamily="65" charset="-120"/>
                <a:ea typeface="標楷體" panose="03000509000000000000" pitchFamily="65" charset="-120"/>
              </a:rPr>
              <a:t>組員：</a:t>
            </a:r>
          </a:p>
          <a:p>
            <a:r>
              <a:rPr lang="zh-TW" altLang="en-US">
                <a:solidFill>
                  <a:schemeClr val="bg1"/>
                </a:solidFill>
                <a:latin typeface="標楷體" panose="03000509000000000000" pitchFamily="65" charset="-120"/>
                <a:ea typeface="標楷體" panose="03000509000000000000" pitchFamily="65" charset="-120"/>
              </a:rPr>
              <a:t>資管二甲 </a:t>
            </a:r>
            <a:r>
              <a:rPr lang="en-US" altLang="zh-TW">
                <a:solidFill>
                  <a:schemeClr val="bg1"/>
                </a:solidFill>
                <a:latin typeface="標楷體" panose="03000509000000000000" pitchFamily="65" charset="-120"/>
                <a:ea typeface="標楷體" panose="03000509000000000000" pitchFamily="65" charset="-120"/>
              </a:rPr>
              <a:t>1114521</a:t>
            </a:r>
            <a:r>
              <a:rPr lang="zh-TW" altLang="en-US">
                <a:solidFill>
                  <a:schemeClr val="bg1"/>
                </a:solidFill>
                <a:latin typeface="標楷體" panose="03000509000000000000" pitchFamily="65" charset="-120"/>
                <a:ea typeface="標楷體" panose="03000509000000000000" pitchFamily="65" charset="-120"/>
              </a:rPr>
              <a:t>陳思瑜</a:t>
            </a:r>
          </a:p>
          <a:p>
            <a:r>
              <a:rPr lang="zh-TW" altLang="en-US">
                <a:solidFill>
                  <a:schemeClr val="bg1"/>
                </a:solidFill>
                <a:latin typeface="標楷體" panose="03000509000000000000" pitchFamily="65" charset="-120"/>
                <a:ea typeface="標楷體" panose="03000509000000000000" pitchFamily="65" charset="-120"/>
              </a:rPr>
              <a:t>資管二甲 </a:t>
            </a:r>
            <a:r>
              <a:rPr lang="en-US" altLang="zh-TW">
                <a:solidFill>
                  <a:schemeClr val="bg1"/>
                </a:solidFill>
                <a:latin typeface="標楷體" panose="03000509000000000000" pitchFamily="65" charset="-120"/>
                <a:ea typeface="標楷體" panose="03000509000000000000" pitchFamily="65" charset="-120"/>
              </a:rPr>
              <a:t>1114553</a:t>
            </a:r>
            <a:r>
              <a:rPr lang="zh-TW" altLang="en-US">
                <a:solidFill>
                  <a:schemeClr val="bg1"/>
                </a:solidFill>
                <a:latin typeface="標楷體" panose="03000509000000000000" pitchFamily="65" charset="-120"/>
                <a:ea typeface="標楷體" panose="03000509000000000000" pitchFamily="65" charset="-120"/>
              </a:rPr>
              <a:t>蔡佾澄</a:t>
            </a:r>
          </a:p>
          <a:p>
            <a:r>
              <a:rPr lang="zh-TW" altLang="en-US">
                <a:solidFill>
                  <a:schemeClr val="bg1"/>
                </a:solidFill>
                <a:latin typeface="標楷體" panose="03000509000000000000" pitchFamily="65" charset="-120"/>
                <a:ea typeface="標楷體" panose="03000509000000000000" pitchFamily="65" charset="-120"/>
              </a:rPr>
              <a:t>資管二甲 </a:t>
            </a:r>
            <a:r>
              <a:rPr lang="en-US" altLang="zh-TW">
                <a:solidFill>
                  <a:schemeClr val="bg1"/>
                </a:solidFill>
                <a:latin typeface="標楷體" panose="03000509000000000000" pitchFamily="65" charset="-120"/>
                <a:ea typeface="標楷體" panose="03000509000000000000" pitchFamily="65" charset="-120"/>
              </a:rPr>
              <a:t>1114554</a:t>
            </a:r>
            <a:r>
              <a:rPr lang="zh-TW" altLang="en-US">
                <a:solidFill>
                  <a:schemeClr val="bg1"/>
                </a:solidFill>
                <a:latin typeface="標楷體" panose="03000509000000000000" pitchFamily="65" charset="-120"/>
                <a:ea typeface="標楷體" panose="03000509000000000000" pitchFamily="65" charset="-120"/>
              </a:rPr>
              <a:t>楊智宇</a:t>
            </a:r>
          </a:p>
          <a:p>
            <a:r>
              <a:rPr lang="zh-TW" altLang="en-US">
                <a:solidFill>
                  <a:schemeClr val="bg1"/>
                </a:solidFill>
                <a:latin typeface="標楷體" panose="03000509000000000000" pitchFamily="65" charset="-120"/>
                <a:ea typeface="標楷體" panose="03000509000000000000" pitchFamily="65" charset="-120"/>
              </a:rPr>
              <a:t>資管二甲 </a:t>
            </a:r>
            <a:r>
              <a:rPr lang="en-US" altLang="zh-TW">
                <a:solidFill>
                  <a:schemeClr val="bg1"/>
                </a:solidFill>
                <a:latin typeface="標楷體" panose="03000509000000000000" pitchFamily="65" charset="-120"/>
                <a:ea typeface="標楷體" panose="03000509000000000000" pitchFamily="65" charset="-120"/>
              </a:rPr>
              <a:t>1114570</a:t>
            </a:r>
            <a:r>
              <a:rPr lang="zh-TW" altLang="en-US">
                <a:solidFill>
                  <a:schemeClr val="bg1"/>
                </a:solidFill>
                <a:latin typeface="標楷體" panose="03000509000000000000" pitchFamily="65" charset="-120"/>
                <a:ea typeface="標楷體" panose="03000509000000000000" pitchFamily="65" charset="-120"/>
              </a:rPr>
              <a:t>李漢瓏</a:t>
            </a:r>
          </a:p>
          <a:p>
            <a:r>
              <a:rPr lang="zh-TW" altLang="en-US">
                <a:solidFill>
                  <a:schemeClr val="bg1"/>
                </a:solidFill>
                <a:latin typeface="標楷體" panose="03000509000000000000" pitchFamily="65" charset="-120"/>
                <a:ea typeface="標楷體" panose="03000509000000000000" pitchFamily="65" charset="-120"/>
              </a:rPr>
              <a:t>資管二甲 </a:t>
            </a:r>
            <a:r>
              <a:rPr lang="en-US" altLang="zh-TW">
                <a:solidFill>
                  <a:schemeClr val="bg1"/>
                </a:solidFill>
                <a:latin typeface="標楷體" panose="03000509000000000000" pitchFamily="65" charset="-120"/>
                <a:ea typeface="標楷體" panose="03000509000000000000" pitchFamily="65" charset="-120"/>
              </a:rPr>
              <a:t>1114577</a:t>
            </a:r>
            <a:r>
              <a:rPr lang="zh-TW" altLang="en-US">
                <a:solidFill>
                  <a:schemeClr val="bg1"/>
                </a:solidFill>
                <a:latin typeface="標楷體" panose="03000509000000000000" pitchFamily="65" charset="-120"/>
                <a:ea typeface="標楷體" panose="03000509000000000000" pitchFamily="65" charset="-120"/>
              </a:rPr>
              <a:t>王榆婷</a:t>
            </a:r>
          </a:p>
        </p:txBody>
      </p:sp>
      <p:cxnSp>
        <p:nvCxnSpPr>
          <p:cNvPr id="13" name="直線接點 12">
            <a:extLst>
              <a:ext uri="{FF2B5EF4-FFF2-40B4-BE49-F238E27FC236}">
                <a16:creationId xmlns:a16="http://schemas.microsoft.com/office/drawing/2014/main" id="{90B8973F-3E5B-FCA8-AEDB-3B8758D6C7D2}"/>
              </a:ext>
            </a:extLst>
          </p:cNvPr>
          <p:cNvCxnSpPr>
            <a:cxnSpLocks/>
          </p:cNvCxnSpPr>
          <p:nvPr/>
        </p:nvCxnSpPr>
        <p:spPr>
          <a:xfrm>
            <a:off x="110533" y="-17058"/>
            <a:ext cx="0" cy="2502040"/>
          </a:xfrm>
          <a:prstGeom prst="line">
            <a:avLst/>
          </a:prstGeom>
          <a:ln w="2540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282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211377BC-44C1-2A0E-B36B-580D04AE6959}"/>
              </a:ext>
            </a:extLst>
          </p:cNvPr>
          <p:cNvSpPr txBox="1"/>
          <p:nvPr/>
        </p:nvSpPr>
        <p:spPr>
          <a:xfrm flipH="1">
            <a:off x="783771" y="1609211"/>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創作發想</a:t>
            </a:r>
            <a:endParaRPr lang="en-US" altLang="zh-TW" sz="2400" b="1">
              <a:solidFill>
                <a:schemeClr val="bg1"/>
              </a:solidFill>
              <a:latin typeface="標楷體" panose="03000509000000000000" pitchFamily="65" charset="-120"/>
              <a:ea typeface="標楷體" panose="03000509000000000000" pitchFamily="65" charset="-120"/>
            </a:endParaRPr>
          </a:p>
        </p:txBody>
      </p:sp>
      <p:cxnSp>
        <p:nvCxnSpPr>
          <p:cNvPr id="19" name="直線接點 18">
            <a:extLst>
              <a:ext uri="{FF2B5EF4-FFF2-40B4-BE49-F238E27FC236}">
                <a16:creationId xmlns:a16="http://schemas.microsoft.com/office/drawing/2014/main" id="{A88986C8-5255-8E2D-EEBC-B8C27712059E}"/>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8DCFB921-CAA7-DD1C-F4BE-4F8B41426EA8}"/>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E48FD881-73C6-8F43-0B7E-7B71171D47CB}"/>
              </a:ext>
            </a:extLst>
          </p:cNvPr>
          <p:cNvSpPr txBox="1"/>
          <p:nvPr/>
        </p:nvSpPr>
        <p:spPr>
          <a:xfrm flipH="1">
            <a:off x="783771" y="3048965"/>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介面介紹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23" name="文字方塊 22">
            <a:extLst>
              <a:ext uri="{FF2B5EF4-FFF2-40B4-BE49-F238E27FC236}">
                <a16:creationId xmlns:a16="http://schemas.microsoft.com/office/drawing/2014/main" id="{C1BBB3EA-1362-6622-625B-B4578EB80329}"/>
              </a:ext>
            </a:extLst>
          </p:cNvPr>
          <p:cNvSpPr txBox="1"/>
          <p:nvPr/>
        </p:nvSpPr>
        <p:spPr>
          <a:xfrm flipH="1">
            <a:off x="783771" y="3768842"/>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未來展望</a:t>
            </a:r>
          </a:p>
        </p:txBody>
      </p:sp>
      <p:sp>
        <p:nvSpPr>
          <p:cNvPr id="24" name="文字方塊 23">
            <a:extLst>
              <a:ext uri="{FF2B5EF4-FFF2-40B4-BE49-F238E27FC236}">
                <a16:creationId xmlns:a16="http://schemas.microsoft.com/office/drawing/2014/main" id="{0AD59D25-E1AC-5863-F983-C60EC61D85F8}"/>
              </a:ext>
            </a:extLst>
          </p:cNvPr>
          <p:cNvSpPr txBox="1"/>
          <p:nvPr/>
        </p:nvSpPr>
        <p:spPr>
          <a:xfrm flipH="1">
            <a:off x="783771" y="2329088"/>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遊戲簡介</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28" name="文字方塊 27">
            <a:extLst>
              <a:ext uri="{FF2B5EF4-FFF2-40B4-BE49-F238E27FC236}">
                <a16:creationId xmlns:a16="http://schemas.microsoft.com/office/drawing/2014/main" id="{4C346C3C-3050-F03A-6698-6BEB0B70CB4A}"/>
              </a:ext>
            </a:extLst>
          </p:cNvPr>
          <p:cNvSpPr txBox="1"/>
          <p:nvPr/>
        </p:nvSpPr>
        <p:spPr>
          <a:xfrm flipH="1">
            <a:off x="783771" y="5208596"/>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玩法介紹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29" name="文字方塊 28">
            <a:extLst>
              <a:ext uri="{FF2B5EF4-FFF2-40B4-BE49-F238E27FC236}">
                <a16:creationId xmlns:a16="http://schemas.microsoft.com/office/drawing/2014/main" id="{652B6669-2A1D-1752-210F-B9C7A6BF3C6C}"/>
              </a:ext>
            </a:extLst>
          </p:cNvPr>
          <p:cNvSpPr txBox="1"/>
          <p:nvPr/>
        </p:nvSpPr>
        <p:spPr>
          <a:xfrm flipH="1">
            <a:off x="783771" y="4295497"/>
            <a:ext cx="2713055" cy="103368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3600" b="1">
                <a:solidFill>
                  <a:schemeClr val="bg1"/>
                </a:solidFill>
                <a:latin typeface="標楷體" panose="03000509000000000000" pitchFamily="65" charset="-120"/>
                <a:ea typeface="標楷體" panose="03000509000000000000" pitchFamily="65" charset="-120"/>
              </a:rPr>
              <a:t>參考資料</a:t>
            </a:r>
            <a:endParaRPr lang="en-US" altLang="zh-TW" sz="3600" b="1">
              <a:solidFill>
                <a:schemeClr val="bg1"/>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F0F2B588-F36F-C8E4-E8AB-3E5049516045}"/>
              </a:ext>
            </a:extLst>
          </p:cNvPr>
          <p:cNvSpPr txBox="1"/>
          <p:nvPr/>
        </p:nvSpPr>
        <p:spPr>
          <a:xfrm>
            <a:off x="4099569" y="1208520"/>
            <a:ext cx="7229790" cy="4440959"/>
          </a:xfrm>
          <a:prstGeom prst="rect">
            <a:avLst/>
          </a:prstGeom>
          <a:noFill/>
        </p:spPr>
        <p:txBody>
          <a:bodyPr wrap="square">
            <a:spAutoFit/>
          </a:bodyPr>
          <a:lstStyle/>
          <a:p>
            <a:pPr>
              <a:lnSpc>
                <a:spcPct val="200000"/>
              </a:lnSpc>
            </a:pPr>
            <a:r>
              <a:rPr lang="zh-TW"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遊戲音效素材</a:t>
            </a:r>
          </a:p>
          <a:p>
            <a:pPr>
              <a:lnSpc>
                <a:spcPct val="200000"/>
              </a:lnSpc>
            </a:pPr>
            <a:r>
              <a:rPr lang="en-US" altLang="zh-TW" sz="1800" u="sng" kern="10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2"/>
              </a:rPr>
              <a:t>https://sc.chinaz.com/tag_yinxiao/shibai.html?page=2</a:t>
            </a:r>
            <a:r>
              <a:rPr lang="en-US" altLang="zh-TW" sz="1800" kern="100">
                <a:effectLst/>
                <a:latin typeface="標楷體" panose="03000509000000000000" pitchFamily="65" charset="-120"/>
                <a:ea typeface="標楷體" panose="03000509000000000000" pitchFamily="65" charset="-120"/>
                <a:cs typeface="Times New Roman" panose="02020603050405020304" pitchFamily="18" charset="0"/>
              </a:rPr>
              <a:t> </a:t>
            </a:r>
            <a:endParaRPr lang="zh-TW" altLang="zh-TW" sz="1800" kern="10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Microsoft Learn </a:t>
            </a:r>
            <a:r>
              <a:rPr lang="zh-TW"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Visual Basic</a:t>
            </a:r>
            <a:endParaRPr lang="zh-TW"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1800" u="sng" kern="10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https://learn.microsoft.com/zh-tw/dotnet/visual-basic/</a:t>
            </a:r>
            <a:endParaRPr lang="zh-TW" altLang="zh-TW" sz="1800" kern="10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1800" kern="100" err="1">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Stackoverflow</a:t>
            </a:r>
            <a:r>
              <a:rPr lang="en-US"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Visual Basic</a:t>
            </a:r>
            <a:endParaRPr lang="zh-TW"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1800" u="sng" kern="10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4"/>
              </a:rPr>
              <a:t>https://stackoverflow.com/</a:t>
            </a:r>
            <a:endParaRPr lang="zh-TW" altLang="zh-TW" sz="1800" kern="10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1800" kern="100" err="1">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Csdn</a:t>
            </a:r>
            <a:r>
              <a:rPr lang="en-US"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rPr>
              <a:t>Visual Basic</a:t>
            </a:r>
            <a:endParaRPr lang="zh-TW" altLang="zh-TW" sz="1800" kern="100">
              <a:solidFill>
                <a:schemeClr val="bg1"/>
              </a:solidFill>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200000"/>
              </a:lnSpc>
            </a:pPr>
            <a:r>
              <a:rPr lang="en-US" altLang="zh-TW" sz="1800" u="sng" kern="10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5"/>
              </a:rPr>
              <a:t>https://blog.csdn.net/ayyck64202/article/details/101288139</a:t>
            </a:r>
            <a:endParaRPr lang="zh-TW" altLang="zh-TW" sz="1800" kern="100">
              <a:effectLst/>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21690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0832330C-792E-F0A0-475F-019B38ED2FF4}"/>
              </a:ext>
            </a:extLst>
          </p:cNvPr>
          <p:cNvSpPr txBox="1"/>
          <p:nvPr/>
        </p:nvSpPr>
        <p:spPr>
          <a:xfrm flipH="1">
            <a:off x="783771" y="1609211"/>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創作發想</a:t>
            </a:r>
            <a:endParaRPr lang="en-US" altLang="zh-TW" sz="2400" b="1">
              <a:solidFill>
                <a:schemeClr val="bg1"/>
              </a:solidFill>
              <a:latin typeface="標楷體" panose="03000509000000000000" pitchFamily="65" charset="-120"/>
              <a:ea typeface="標楷體" panose="03000509000000000000" pitchFamily="65" charset="-120"/>
            </a:endParaRPr>
          </a:p>
        </p:txBody>
      </p:sp>
      <p:cxnSp>
        <p:nvCxnSpPr>
          <p:cNvPr id="3" name="直線接點 2">
            <a:extLst>
              <a:ext uri="{FF2B5EF4-FFF2-40B4-BE49-F238E27FC236}">
                <a16:creationId xmlns:a16="http://schemas.microsoft.com/office/drawing/2014/main" id="{2F8DB07D-E08F-7272-19F5-DDE0FBBD469D}"/>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689F5498-C802-89C0-42D5-855F53701F4B}"/>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59057AA2-18C9-15F8-409E-63674D6344A5}"/>
              </a:ext>
            </a:extLst>
          </p:cNvPr>
          <p:cNvSpPr txBox="1"/>
          <p:nvPr/>
        </p:nvSpPr>
        <p:spPr>
          <a:xfrm flipH="1">
            <a:off x="783771" y="3048965"/>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介面介紹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A5886143-A92C-7D7E-C050-517B45194F41}"/>
              </a:ext>
            </a:extLst>
          </p:cNvPr>
          <p:cNvSpPr txBox="1"/>
          <p:nvPr/>
        </p:nvSpPr>
        <p:spPr>
          <a:xfrm flipH="1">
            <a:off x="783771" y="3768842"/>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未來展望</a:t>
            </a:r>
          </a:p>
        </p:txBody>
      </p:sp>
      <p:sp>
        <p:nvSpPr>
          <p:cNvPr id="8" name="文字方塊 7">
            <a:extLst>
              <a:ext uri="{FF2B5EF4-FFF2-40B4-BE49-F238E27FC236}">
                <a16:creationId xmlns:a16="http://schemas.microsoft.com/office/drawing/2014/main" id="{620E6576-77B8-07D3-5911-BD9CB860F345}"/>
              </a:ext>
            </a:extLst>
          </p:cNvPr>
          <p:cNvSpPr txBox="1"/>
          <p:nvPr/>
        </p:nvSpPr>
        <p:spPr>
          <a:xfrm flipH="1">
            <a:off x="783771" y="2329088"/>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遊戲簡介</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F5F1ED7A-D62F-351E-45AB-A5955FDC6415}"/>
              </a:ext>
            </a:extLst>
          </p:cNvPr>
          <p:cNvSpPr txBox="1"/>
          <p:nvPr/>
        </p:nvSpPr>
        <p:spPr>
          <a:xfrm flipH="1">
            <a:off x="783771" y="4894792"/>
            <a:ext cx="2723104" cy="103368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3600" b="1">
                <a:solidFill>
                  <a:schemeClr val="bg1"/>
                </a:solidFill>
                <a:latin typeface="標楷體" panose="03000509000000000000" pitchFamily="65" charset="-120"/>
                <a:ea typeface="標楷體" panose="03000509000000000000" pitchFamily="65" charset="-120"/>
              </a:rPr>
              <a:t>玩法介紹</a:t>
            </a:r>
            <a:endParaRPr lang="en-US" altLang="zh-TW" sz="3600" b="1">
              <a:solidFill>
                <a:schemeClr val="bg1"/>
              </a:solidFill>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FA2AA74D-A58B-DB88-BA86-6F4D19A8FD12}"/>
              </a:ext>
            </a:extLst>
          </p:cNvPr>
          <p:cNvSpPr txBox="1"/>
          <p:nvPr/>
        </p:nvSpPr>
        <p:spPr>
          <a:xfrm flipH="1">
            <a:off x="783771" y="4488719"/>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參考資料</a:t>
            </a:r>
            <a:endParaRPr lang="en-US" altLang="zh-TW" sz="2400" b="1">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56918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76B4FCA-B540-2000-6E1B-F8CFF2EC112E}"/>
              </a:ext>
            </a:extLst>
          </p:cNvPr>
          <p:cNvSpPr txBox="1"/>
          <p:nvPr/>
        </p:nvSpPr>
        <p:spPr>
          <a:xfrm flipH="1">
            <a:off x="783771" y="1609211"/>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創作發想</a:t>
            </a:r>
            <a:endParaRPr lang="en-US" altLang="zh-TW" sz="2400" b="1">
              <a:solidFill>
                <a:schemeClr val="bg1"/>
              </a:solidFill>
              <a:latin typeface="標楷體" panose="03000509000000000000" pitchFamily="65" charset="-120"/>
              <a:ea typeface="標楷體" panose="03000509000000000000" pitchFamily="65" charset="-120"/>
            </a:endParaRPr>
          </a:p>
        </p:txBody>
      </p:sp>
      <p:cxnSp>
        <p:nvCxnSpPr>
          <p:cNvPr id="6" name="直線接點 5">
            <a:extLst>
              <a:ext uri="{FF2B5EF4-FFF2-40B4-BE49-F238E27FC236}">
                <a16:creationId xmlns:a16="http://schemas.microsoft.com/office/drawing/2014/main" id="{96291936-B491-DA4D-1D5C-E2D0A181E9F6}"/>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3A3873FD-ED0C-882E-0EE6-721DF9005D3C}"/>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2A34A98E-C832-1AC9-6A4E-E2CFB64B705B}"/>
              </a:ext>
            </a:extLst>
          </p:cNvPr>
          <p:cNvSpPr txBox="1"/>
          <p:nvPr/>
        </p:nvSpPr>
        <p:spPr>
          <a:xfrm flipH="1">
            <a:off x="783771" y="3048965"/>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介面介紹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D513FD99-164F-A7F2-728B-C4BF4C044991}"/>
              </a:ext>
            </a:extLst>
          </p:cNvPr>
          <p:cNvSpPr txBox="1"/>
          <p:nvPr/>
        </p:nvSpPr>
        <p:spPr>
          <a:xfrm flipH="1">
            <a:off x="783771" y="3768842"/>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未來展望</a:t>
            </a:r>
          </a:p>
        </p:txBody>
      </p:sp>
      <p:sp>
        <p:nvSpPr>
          <p:cNvPr id="11" name="文字方塊 10">
            <a:extLst>
              <a:ext uri="{FF2B5EF4-FFF2-40B4-BE49-F238E27FC236}">
                <a16:creationId xmlns:a16="http://schemas.microsoft.com/office/drawing/2014/main" id="{125E227B-D953-B073-7DC4-7807B6B46E7C}"/>
              </a:ext>
            </a:extLst>
          </p:cNvPr>
          <p:cNvSpPr txBox="1"/>
          <p:nvPr/>
        </p:nvSpPr>
        <p:spPr>
          <a:xfrm flipH="1">
            <a:off x="783771" y="2329088"/>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遊戲簡介</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3C1E65D2-9E53-85C5-258A-F0556CEA5D6C}"/>
              </a:ext>
            </a:extLst>
          </p:cNvPr>
          <p:cNvSpPr txBox="1"/>
          <p:nvPr/>
        </p:nvSpPr>
        <p:spPr>
          <a:xfrm flipH="1">
            <a:off x="783771" y="4488719"/>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參考資料</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FFF110C8-0C33-73E6-B781-158348E517A4}"/>
              </a:ext>
            </a:extLst>
          </p:cNvPr>
          <p:cNvSpPr txBox="1"/>
          <p:nvPr/>
        </p:nvSpPr>
        <p:spPr>
          <a:xfrm flipH="1">
            <a:off x="783771" y="5208596"/>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玩法介紹</a:t>
            </a:r>
            <a:endParaRPr lang="en-US" altLang="zh-TW" sz="2400" b="1">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044132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BF597547-C334-DBA0-5B09-0EEF6F1B84BD}"/>
              </a:ext>
            </a:extLst>
          </p:cNvPr>
          <p:cNvSpPr txBox="1"/>
          <p:nvPr/>
        </p:nvSpPr>
        <p:spPr>
          <a:xfrm flipH="1">
            <a:off x="783771" y="1361873"/>
            <a:ext cx="2703007" cy="103368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3600" b="1">
                <a:solidFill>
                  <a:schemeClr val="bg1"/>
                </a:solidFill>
                <a:latin typeface="標楷體" panose="03000509000000000000" pitchFamily="65" charset="-120"/>
                <a:ea typeface="標楷體" panose="03000509000000000000" pitchFamily="65" charset="-120"/>
              </a:rPr>
              <a:t>創作發想</a:t>
            </a:r>
            <a:endParaRPr lang="en-US" altLang="zh-TW" sz="3600" b="1">
              <a:solidFill>
                <a:schemeClr val="bg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BDBA0FAD-C763-EDBD-E97B-03C18C0EA0D5}"/>
              </a:ext>
            </a:extLst>
          </p:cNvPr>
          <p:cNvSpPr txBox="1"/>
          <p:nvPr/>
        </p:nvSpPr>
        <p:spPr>
          <a:xfrm>
            <a:off x="5226021" y="1321546"/>
            <a:ext cx="5413617" cy="2554545"/>
          </a:xfrm>
          <a:prstGeom prst="rect">
            <a:avLst/>
          </a:prstGeom>
          <a:noFill/>
        </p:spPr>
        <p:txBody>
          <a:bodyPr wrap="square">
            <a:spAutoFit/>
          </a:bodyPr>
          <a:lstStyle/>
          <a:p>
            <a:r>
              <a:rPr lang="zh-TW" altLang="en-US" sz="2000">
                <a:solidFill>
                  <a:schemeClr val="bg1"/>
                </a:solidFill>
                <a:latin typeface="標楷體" panose="03000509000000000000" pitchFamily="65" charset="-120"/>
                <a:ea typeface="標楷體" panose="03000509000000000000" pitchFamily="65" charset="-120"/>
              </a:rPr>
              <a:t>　　多年前</a:t>
            </a:r>
            <a:r>
              <a:rPr lang="en-US" altLang="zh-TW" sz="2000">
                <a:solidFill>
                  <a:schemeClr val="bg1"/>
                </a:solidFill>
                <a:latin typeface="標楷體" panose="03000509000000000000" pitchFamily="65" charset="-120"/>
                <a:ea typeface="標楷體" panose="03000509000000000000" pitchFamily="65" charset="-120"/>
              </a:rPr>
              <a:t>【</a:t>
            </a:r>
            <a:r>
              <a:rPr lang="zh-TW" altLang="en-US" sz="2000">
                <a:solidFill>
                  <a:schemeClr val="bg1"/>
                </a:solidFill>
                <a:latin typeface="標楷體" panose="03000509000000000000" pitchFamily="65" charset="-120"/>
                <a:ea typeface="標楷體" panose="03000509000000000000" pitchFamily="65" charset="-120"/>
              </a:rPr>
              <a:t>植物大戰殭屍</a:t>
            </a:r>
            <a:r>
              <a:rPr lang="en-US" altLang="zh-TW" sz="2000">
                <a:solidFill>
                  <a:schemeClr val="bg1"/>
                </a:solidFill>
                <a:latin typeface="標楷體" panose="03000509000000000000" pitchFamily="65" charset="-120"/>
                <a:ea typeface="標楷體" panose="03000509000000000000" pitchFamily="65" charset="-120"/>
              </a:rPr>
              <a:t>】</a:t>
            </a:r>
            <a:r>
              <a:rPr lang="zh-TW" altLang="en-US" sz="2000">
                <a:solidFill>
                  <a:schemeClr val="bg1"/>
                </a:solidFill>
                <a:latin typeface="標楷體" panose="03000509000000000000" pitchFamily="65" charset="-120"/>
                <a:ea typeface="標楷體" panose="03000509000000000000" pitchFamily="65" charset="-120"/>
              </a:rPr>
              <a:t>掀起了一陣又一陣的塔防遊戲熱潮，對於我們這些</a:t>
            </a:r>
            <a:r>
              <a:rPr lang="en-US" altLang="zh-TW" sz="2000">
                <a:solidFill>
                  <a:schemeClr val="bg1"/>
                </a:solidFill>
                <a:latin typeface="標楷體" panose="03000509000000000000" pitchFamily="65" charset="-120"/>
                <a:ea typeface="標楷體" panose="03000509000000000000" pitchFamily="65" charset="-120"/>
              </a:rPr>
              <a:t>3C</a:t>
            </a:r>
            <a:r>
              <a:rPr lang="zh-TW" altLang="en-US" sz="2000">
                <a:solidFill>
                  <a:schemeClr val="bg1"/>
                </a:solidFill>
                <a:latin typeface="標楷體" panose="03000509000000000000" pitchFamily="65" charset="-120"/>
                <a:ea typeface="標楷體" panose="03000509000000000000" pitchFamily="65" charset="-120"/>
              </a:rPr>
              <a:t>世代的兒童而言，手遊便是伴隨我們成長的一大部分，而時值國中小階段的我們，植物大戰殭屍便正是一款承載著我們童年回憶的手遊，時至今日，身處大學的我們想以此塔防遊戲為本專題創作發想之藍圖，一來是將所學以致用，二來也可回憶童年並致敬經典。</a:t>
            </a:r>
          </a:p>
        </p:txBody>
      </p:sp>
      <p:pic>
        <p:nvPicPr>
          <p:cNvPr id="30" name="圖片 29" descr="一張含有 微笑的, 表情符號, 微笑, 美工圖案 的圖片&#10;&#10;自動產生的描述">
            <a:extLst>
              <a:ext uri="{FF2B5EF4-FFF2-40B4-BE49-F238E27FC236}">
                <a16:creationId xmlns:a16="http://schemas.microsoft.com/office/drawing/2014/main" id="{8E6D4B72-70E8-74C8-D02B-EF3DB3E5B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642532" y="4877676"/>
            <a:ext cx="1107930" cy="1346707"/>
          </a:xfrm>
          <a:prstGeom prst="rect">
            <a:avLst/>
          </a:prstGeom>
        </p:spPr>
      </p:pic>
      <p:pic>
        <p:nvPicPr>
          <p:cNvPr id="32" name="圖片 31" descr="一張含有 卡通, 蛙, 動物玩偶, 綠色 的圖片&#10;&#10;自動產生的描述">
            <a:extLst>
              <a:ext uri="{FF2B5EF4-FFF2-40B4-BE49-F238E27FC236}">
                <a16:creationId xmlns:a16="http://schemas.microsoft.com/office/drawing/2014/main" id="{5D7F8B77-1C78-858B-ED56-03F13531C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83126" y="3600061"/>
            <a:ext cx="1004851" cy="1346707"/>
          </a:xfrm>
          <a:prstGeom prst="rect">
            <a:avLst/>
          </a:prstGeom>
        </p:spPr>
      </p:pic>
      <p:pic>
        <p:nvPicPr>
          <p:cNvPr id="38" name="圖片 37" descr="一張含有 美工圖案, 動畫卡通, 卡通 的圖片&#10;&#10;自動產生的描述">
            <a:extLst>
              <a:ext uri="{FF2B5EF4-FFF2-40B4-BE49-F238E27FC236}">
                <a16:creationId xmlns:a16="http://schemas.microsoft.com/office/drawing/2014/main" id="{AA5C57FD-F2EB-924C-7F80-DA59AF950908}"/>
              </a:ext>
            </a:extLst>
          </p:cNvPr>
          <p:cNvPicPr>
            <a:picLocks noChangeAspect="1"/>
          </p:cNvPicPr>
          <p:nvPr/>
        </p:nvPicPr>
        <p:blipFill rotWithShape="1">
          <a:blip r:embed="rId4">
            <a:extLst>
              <a:ext uri="{28A0092B-C50C-407E-A947-70E740481C1C}">
                <a14:useLocalDpi xmlns:a14="http://schemas.microsoft.com/office/drawing/2010/main" val="0"/>
              </a:ext>
            </a:extLst>
          </a:blip>
          <a:srcRect t="4231" r="39023"/>
          <a:stretch/>
        </p:blipFill>
        <p:spPr>
          <a:xfrm flipH="1">
            <a:off x="3731879" y="3725753"/>
            <a:ext cx="1213401" cy="1905739"/>
          </a:xfrm>
          <a:prstGeom prst="rect">
            <a:avLst/>
          </a:prstGeom>
        </p:spPr>
      </p:pic>
      <p:pic>
        <p:nvPicPr>
          <p:cNvPr id="40" name="圖片 39" descr="一張含有 圖形, 卡通, 美工圖案, 圖畫 的圖片&#10;&#10;自動產生的描述">
            <a:extLst>
              <a:ext uri="{FF2B5EF4-FFF2-40B4-BE49-F238E27FC236}">
                <a16:creationId xmlns:a16="http://schemas.microsoft.com/office/drawing/2014/main" id="{86771A22-9A94-DA85-CE53-3697D9EEF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932830" y="4298244"/>
            <a:ext cx="1376970" cy="1694731"/>
          </a:xfrm>
          <a:prstGeom prst="rect">
            <a:avLst/>
          </a:prstGeom>
        </p:spPr>
      </p:pic>
      <p:pic>
        <p:nvPicPr>
          <p:cNvPr id="44" name="圖片 43" descr="一張含有 卡通, 圖畫, 寫生, 動畫 的圖片&#10;&#10;自動產生的描述">
            <a:extLst>
              <a:ext uri="{FF2B5EF4-FFF2-40B4-BE49-F238E27FC236}">
                <a16:creationId xmlns:a16="http://schemas.microsoft.com/office/drawing/2014/main" id="{0E0426A7-7D52-1393-AD75-7F41C4E10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259171" y="4678622"/>
            <a:ext cx="2100146" cy="1512105"/>
          </a:xfrm>
          <a:prstGeom prst="rect">
            <a:avLst/>
          </a:prstGeom>
        </p:spPr>
      </p:pic>
      <p:cxnSp>
        <p:nvCxnSpPr>
          <p:cNvPr id="47" name="直線接點 46">
            <a:extLst>
              <a:ext uri="{FF2B5EF4-FFF2-40B4-BE49-F238E27FC236}">
                <a16:creationId xmlns:a16="http://schemas.microsoft.com/office/drawing/2014/main" id="{A3063A05-9F17-354C-BA10-AA3562A6E07F}"/>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3C219E9F-6B5E-3515-59C1-E867D8E573AA}"/>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49" name="文字方塊 48">
            <a:extLst>
              <a:ext uri="{FF2B5EF4-FFF2-40B4-BE49-F238E27FC236}">
                <a16:creationId xmlns:a16="http://schemas.microsoft.com/office/drawing/2014/main" id="{4F0D2698-F369-CD4D-7A98-8A057D1F1B0E}"/>
              </a:ext>
            </a:extLst>
          </p:cNvPr>
          <p:cNvSpPr txBox="1"/>
          <p:nvPr/>
        </p:nvSpPr>
        <p:spPr>
          <a:xfrm flipH="1">
            <a:off x="783771" y="4488719"/>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參考資料</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50" name="文字方塊 49">
            <a:extLst>
              <a:ext uri="{FF2B5EF4-FFF2-40B4-BE49-F238E27FC236}">
                <a16:creationId xmlns:a16="http://schemas.microsoft.com/office/drawing/2014/main" id="{3C1A46D9-340E-AC5B-0985-34B9295EB6AC}"/>
              </a:ext>
            </a:extLst>
          </p:cNvPr>
          <p:cNvSpPr txBox="1"/>
          <p:nvPr/>
        </p:nvSpPr>
        <p:spPr>
          <a:xfrm flipH="1">
            <a:off x="783771" y="3048965"/>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介面介紹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51" name="文字方塊 50">
            <a:extLst>
              <a:ext uri="{FF2B5EF4-FFF2-40B4-BE49-F238E27FC236}">
                <a16:creationId xmlns:a16="http://schemas.microsoft.com/office/drawing/2014/main" id="{91E1932A-4E72-1396-83B3-20BDA49B91D3}"/>
              </a:ext>
            </a:extLst>
          </p:cNvPr>
          <p:cNvSpPr txBox="1"/>
          <p:nvPr/>
        </p:nvSpPr>
        <p:spPr>
          <a:xfrm flipH="1">
            <a:off x="783771" y="3768842"/>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未來展望</a:t>
            </a:r>
          </a:p>
        </p:txBody>
      </p:sp>
      <p:sp>
        <p:nvSpPr>
          <p:cNvPr id="52" name="文字方塊 51">
            <a:extLst>
              <a:ext uri="{FF2B5EF4-FFF2-40B4-BE49-F238E27FC236}">
                <a16:creationId xmlns:a16="http://schemas.microsoft.com/office/drawing/2014/main" id="{86D871F4-3122-4C79-3EB7-0A481DE28444}"/>
              </a:ext>
            </a:extLst>
          </p:cNvPr>
          <p:cNvSpPr txBox="1"/>
          <p:nvPr/>
        </p:nvSpPr>
        <p:spPr>
          <a:xfrm flipH="1">
            <a:off x="783771" y="2329088"/>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遊戲簡介</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53" name="文字方塊 52">
            <a:extLst>
              <a:ext uri="{FF2B5EF4-FFF2-40B4-BE49-F238E27FC236}">
                <a16:creationId xmlns:a16="http://schemas.microsoft.com/office/drawing/2014/main" id="{B9ED3FC8-8FB3-DE37-F2DE-45EF50A1B017}"/>
              </a:ext>
            </a:extLst>
          </p:cNvPr>
          <p:cNvSpPr txBox="1"/>
          <p:nvPr/>
        </p:nvSpPr>
        <p:spPr>
          <a:xfrm flipH="1">
            <a:off x="783771" y="5208596"/>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玩法介紹</a:t>
            </a:r>
            <a:endParaRPr lang="en-US" altLang="zh-TW" sz="2400" b="1">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29956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43DAE571-AB26-8D25-8DC9-744BB5A6C50B}"/>
              </a:ext>
            </a:extLst>
          </p:cNvPr>
          <p:cNvSpPr txBox="1"/>
          <p:nvPr/>
        </p:nvSpPr>
        <p:spPr>
          <a:xfrm flipH="1">
            <a:off x="783771" y="2114408"/>
            <a:ext cx="2491992" cy="103368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3600" b="1">
                <a:solidFill>
                  <a:schemeClr val="bg1"/>
                </a:solidFill>
                <a:latin typeface="標楷體" panose="03000509000000000000" pitchFamily="65" charset="-120"/>
                <a:ea typeface="標楷體" panose="03000509000000000000" pitchFamily="65" charset="-120"/>
              </a:rPr>
              <a:t>遊戲簡介</a:t>
            </a:r>
            <a:endParaRPr lang="en-US" altLang="zh-TW" sz="3600" b="1">
              <a:solidFill>
                <a:schemeClr val="bg1"/>
              </a:solidFill>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7EAFFBDA-E10F-1D9B-F397-E67B2B608C50}"/>
              </a:ext>
            </a:extLst>
          </p:cNvPr>
          <p:cNvSpPr txBox="1"/>
          <p:nvPr/>
        </p:nvSpPr>
        <p:spPr>
          <a:xfrm>
            <a:off x="4658905" y="1015039"/>
            <a:ext cx="4305300" cy="3077509"/>
          </a:xfrm>
          <a:prstGeom prst="rect">
            <a:avLst/>
          </a:prstGeom>
          <a:noFill/>
        </p:spPr>
        <p:txBody>
          <a:bodyPr wrap="square">
            <a:spAutoFit/>
          </a:bodyPr>
          <a:lstStyle/>
          <a:p>
            <a:pPr marL="342900" indent="-342900">
              <a:lnSpc>
                <a:spcPct val="200000"/>
              </a:lnSpc>
              <a:buFont typeface="Arial" panose="020B0604020202020204" pitchFamily="34" charset="0"/>
              <a:buChar char="•"/>
            </a:pPr>
            <a:r>
              <a:rPr lang="zh-TW" altLang="en-US" sz="2000">
                <a:solidFill>
                  <a:schemeClr val="bg1"/>
                </a:solidFill>
                <a:latin typeface="標楷體" panose="03000509000000000000" pitchFamily="65" charset="-120"/>
                <a:ea typeface="標楷體" panose="03000509000000000000" pitchFamily="65" charset="-120"/>
              </a:rPr>
              <a:t>單人塔防遊戲</a:t>
            </a:r>
            <a:endParaRPr lang="en-US" altLang="zh-TW" sz="2000">
              <a:solidFill>
                <a:schemeClr val="bg1"/>
              </a:solidFill>
              <a:latin typeface="標楷體" panose="03000509000000000000" pitchFamily="65" charset="-120"/>
              <a:ea typeface="標楷體" panose="03000509000000000000" pitchFamily="65" charset="-120"/>
            </a:endParaRPr>
          </a:p>
          <a:p>
            <a:pPr marL="342900" indent="-342900">
              <a:lnSpc>
                <a:spcPct val="200000"/>
              </a:lnSpc>
              <a:buFont typeface="Arial" panose="020B0604020202020204" pitchFamily="34" charset="0"/>
              <a:buChar char="•"/>
            </a:pPr>
            <a:r>
              <a:rPr lang="zh-TW" altLang="en-US" sz="2000">
                <a:solidFill>
                  <a:schemeClr val="bg1"/>
                </a:solidFill>
                <a:latin typeface="標楷體" panose="03000509000000000000" pitchFamily="65" charset="-120"/>
                <a:ea typeface="標楷體" panose="03000509000000000000" pitchFamily="65" charset="-120"/>
              </a:rPr>
              <a:t>固定</a:t>
            </a:r>
            <a:r>
              <a:rPr lang="en-US" altLang="zh-TW" sz="2000">
                <a:solidFill>
                  <a:schemeClr val="bg1"/>
                </a:solidFill>
                <a:latin typeface="標楷體" panose="03000509000000000000" pitchFamily="65" charset="-120"/>
                <a:ea typeface="標楷體" panose="03000509000000000000" pitchFamily="65" charset="-120"/>
              </a:rPr>
              <a:t>2D</a:t>
            </a:r>
            <a:r>
              <a:rPr lang="zh-TW" altLang="en-US" sz="2000">
                <a:solidFill>
                  <a:schemeClr val="bg1"/>
                </a:solidFill>
                <a:latin typeface="標楷體" panose="03000509000000000000" pitchFamily="65" charset="-120"/>
                <a:ea typeface="標楷體" panose="03000509000000000000" pitchFamily="65" charset="-120"/>
              </a:rPr>
              <a:t>俯視視角進行遊玩</a:t>
            </a:r>
            <a:endParaRPr lang="en-US" altLang="zh-TW" sz="2000">
              <a:solidFill>
                <a:schemeClr val="bg1"/>
              </a:solidFill>
              <a:latin typeface="標楷體" panose="03000509000000000000" pitchFamily="65" charset="-120"/>
              <a:ea typeface="標楷體" panose="03000509000000000000" pitchFamily="65" charset="-120"/>
            </a:endParaRPr>
          </a:p>
          <a:p>
            <a:pPr marL="342900" indent="-342900">
              <a:lnSpc>
                <a:spcPct val="200000"/>
              </a:lnSpc>
              <a:buFont typeface="Arial" panose="020B0604020202020204" pitchFamily="34" charset="0"/>
              <a:buChar char="•"/>
            </a:pPr>
            <a:r>
              <a:rPr lang="zh-TW" altLang="en-US" sz="2000">
                <a:solidFill>
                  <a:schemeClr val="bg1"/>
                </a:solidFill>
                <a:latin typeface="標楷體" panose="03000509000000000000" pitchFamily="65" charset="-120"/>
                <a:ea typeface="標楷體" panose="03000509000000000000" pitchFamily="65" charset="-120"/>
              </a:rPr>
              <a:t>以阻擋敵方進攻為闖關之目的</a:t>
            </a:r>
            <a:endParaRPr lang="en-US" altLang="zh-TW" sz="2000">
              <a:solidFill>
                <a:schemeClr val="bg1"/>
              </a:solidFill>
              <a:latin typeface="標楷體" panose="03000509000000000000" pitchFamily="65" charset="-120"/>
              <a:ea typeface="標楷體" panose="03000509000000000000" pitchFamily="65" charset="-120"/>
            </a:endParaRPr>
          </a:p>
          <a:p>
            <a:pPr marL="342900" indent="-342900">
              <a:lnSpc>
                <a:spcPct val="200000"/>
              </a:lnSpc>
              <a:buFont typeface="Arial" panose="020B0604020202020204" pitchFamily="34" charset="0"/>
              <a:buChar char="•"/>
            </a:pPr>
            <a:r>
              <a:rPr lang="zh-TW" altLang="en-US" sz="2000">
                <a:solidFill>
                  <a:schemeClr val="bg1"/>
                </a:solidFill>
                <a:latin typeface="標楷體" panose="03000509000000000000" pitchFamily="65" charset="-120"/>
                <a:ea typeface="標楷體" panose="03000509000000000000" pitchFamily="65" charset="-120"/>
              </a:rPr>
              <a:t>共有三個關卡</a:t>
            </a:r>
            <a:endParaRPr lang="en-US" altLang="zh-TW" sz="2000">
              <a:solidFill>
                <a:schemeClr val="bg1"/>
              </a:solidFill>
              <a:latin typeface="標楷體" panose="03000509000000000000" pitchFamily="65" charset="-120"/>
              <a:ea typeface="標楷體" panose="03000509000000000000" pitchFamily="65" charset="-120"/>
            </a:endParaRPr>
          </a:p>
          <a:p>
            <a:pPr marL="342900" indent="-342900">
              <a:lnSpc>
                <a:spcPct val="200000"/>
              </a:lnSpc>
              <a:buFont typeface="Arial" panose="020B0604020202020204" pitchFamily="34" charset="0"/>
              <a:buChar char="•"/>
            </a:pPr>
            <a:r>
              <a:rPr lang="zh-TW" altLang="en-US" sz="2000">
                <a:solidFill>
                  <a:schemeClr val="bg1"/>
                </a:solidFill>
                <a:latin typeface="標楷體" panose="03000509000000000000" pitchFamily="65" charset="-120"/>
                <a:ea typeface="標楷體" panose="03000509000000000000" pitchFamily="65" charset="-120"/>
              </a:rPr>
              <a:t>玩家須依序闖關解鎖關卡</a:t>
            </a:r>
          </a:p>
        </p:txBody>
      </p:sp>
      <p:pic>
        <p:nvPicPr>
          <p:cNvPr id="30" name="圖片 29" descr="一張含有 字型, 白色, 行, 圖表 的圖片&#10;&#10;自動產生的描述">
            <a:extLst>
              <a:ext uri="{FF2B5EF4-FFF2-40B4-BE49-F238E27FC236}">
                <a16:creationId xmlns:a16="http://schemas.microsoft.com/office/drawing/2014/main" id="{14B18E7A-EEB4-F791-73FA-A5AB2181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867" y="4860508"/>
            <a:ext cx="6447079" cy="1179514"/>
          </a:xfrm>
          <a:prstGeom prst="rect">
            <a:avLst/>
          </a:prstGeom>
        </p:spPr>
      </p:pic>
      <p:pic>
        <p:nvPicPr>
          <p:cNvPr id="33" name="圖片 32" descr="一張含有 老鼠, 電腦滑鼠, 電子裝置, 螢幕擷取畫面 的圖片&#10;&#10;自動產生的描述">
            <a:extLst>
              <a:ext uri="{FF2B5EF4-FFF2-40B4-BE49-F238E27FC236}">
                <a16:creationId xmlns:a16="http://schemas.microsoft.com/office/drawing/2014/main" id="{431360CC-38D9-95ED-46EE-768A89986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4887" y="1915075"/>
            <a:ext cx="1285419" cy="2254353"/>
          </a:xfrm>
          <a:prstGeom prst="rect">
            <a:avLst/>
          </a:prstGeom>
        </p:spPr>
      </p:pic>
      <p:sp>
        <p:nvSpPr>
          <p:cNvPr id="37" name="文字方塊 36">
            <a:extLst>
              <a:ext uri="{FF2B5EF4-FFF2-40B4-BE49-F238E27FC236}">
                <a16:creationId xmlns:a16="http://schemas.microsoft.com/office/drawing/2014/main" id="{BBE4D748-D024-4AC7-EE2E-8FC8E7B726C9}"/>
              </a:ext>
            </a:extLst>
          </p:cNvPr>
          <p:cNvSpPr txBox="1"/>
          <p:nvPr/>
        </p:nvSpPr>
        <p:spPr>
          <a:xfrm flipH="1">
            <a:off x="783771" y="1609211"/>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創作發想</a:t>
            </a:r>
            <a:endParaRPr lang="en-US" altLang="zh-TW" sz="2400" b="1">
              <a:solidFill>
                <a:schemeClr val="bg1"/>
              </a:solidFill>
              <a:latin typeface="標楷體" panose="03000509000000000000" pitchFamily="65" charset="-120"/>
              <a:ea typeface="標楷體" panose="03000509000000000000" pitchFamily="65" charset="-120"/>
            </a:endParaRPr>
          </a:p>
        </p:txBody>
      </p:sp>
      <p:cxnSp>
        <p:nvCxnSpPr>
          <p:cNvPr id="38" name="直線接點 37">
            <a:extLst>
              <a:ext uri="{FF2B5EF4-FFF2-40B4-BE49-F238E27FC236}">
                <a16:creationId xmlns:a16="http://schemas.microsoft.com/office/drawing/2014/main" id="{597BBD4E-25A9-1C1D-65AA-677296525A60}"/>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D087DA61-AEDA-030B-30C4-894C9E68004E}"/>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41" name="文字方塊 40">
            <a:extLst>
              <a:ext uri="{FF2B5EF4-FFF2-40B4-BE49-F238E27FC236}">
                <a16:creationId xmlns:a16="http://schemas.microsoft.com/office/drawing/2014/main" id="{A6FF5917-A1F6-46D0-601F-5995D6214FD9}"/>
              </a:ext>
            </a:extLst>
          </p:cNvPr>
          <p:cNvSpPr txBox="1"/>
          <p:nvPr/>
        </p:nvSpPr>
        <p:spPr>
          <a:xfrm flipH="1">
            <a:off x="783771" y="3048965"/>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介面介紹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42" name="文字方塊 41">
            <a:extLst>
              <a:ext uri="{FF2B5EF4-FFF2-40B4-BE49-F238E27FC236}">
                <a16:creationId xmlns:a16="http://schemas.microsoft.com/office/drawing/2014/main" id="{72952AB7-54B3-737A-C05B-48980CFDBDAD}"/>
              </a:ext>
            </a:extLst>
          </p:cNvPr>
          <p:cNvSpPr txBox="1"/>
          <p:nvPr/>
        </p:nvSpPr>
        <p:spPr>
          <a:xfrm flipH="1">
            <a:off x="783771" y="3768842"/>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未來展望</a:t>
            </a:r>
          </a:p>
        </p:txBody>
      </p:sp>
      <p:sp>
        <p:nvSpPr>
          <p:cNvPr id="45" name="文字方塊 44">
            <a:extLst>
              <a:ext uri="{FF2B5EF4-FFF2-40B4-BE49-F238E27FC236}">
                <a16:creationId xmlns:a16="http://schemas.microsoft.com/office/drawing/2014/main" id="{59EFD236-F04E-34A5-7EB5-4BE80EAD3A3D}"/>
              </a:ext>
            </a:extLst>
          </p:cNvPr>
          <p:cNvSpPr txBox="1"/>
          <p:nvPr/>
        </p:nvSpPr>
        <p:spPr>
          <a:xfrm flipH="1">
            <a:off x="783771" y="4488719"/>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參考資料</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46" name="文字方塊 45">
            <a:extLst>
              <a:ext uri="{FF2B5EF4-FFF2-40B4-BE49-F238E27FC236}">
                <a16:creationId xmlns:a16="http://schemas.microsoft.com/office/drawing/2014/main" id="{70DF3E82-89A8-12E7-7C27-43BD10B4A451}"/>
              </a:ext>
            </a:extLst>
          </p:cNvPr>
          <p:cNvSpPr txBox="1"/>
          <p:nvPr/>
        </p:nvSpPr>
        <p:spPr>
          <a:xfrm flipH="1">
            <a:off x="783771" y="5208596"/>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玩法介紹</a:t>
            </a:r>
            <a:endParaRPr lang="en-US" altLang="zh-TW" sz="2400" b="1">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43810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315D71F2-9B4E-191C-CBBF-923185150D56}"/>
              </a:ext>
            </a:extLst>
          </p:cNvPr>
          <p:cNvGrpSpPr/>
          <p:nvPr/>
        </p:nvGrpSpPr>
        <p:grpSpPr>
          <a:xfrm>
            <a:off x="4841844" y="1677711"/>
            <a:ext cx="3329241" cy="3530885"/>
            <a:chOff x="5370933" y="2681888"/>
            <a:chExt cx="2032403" cy="1638986"/>
          </a:xfrm>
          <a:solidFill>
            <a:srgbClr val="E6B866"/>
          </a:solidFill>
        </p:grpSpPr>
        <p:sp>
          <p:nvSpPr>
            <p:cNvPr id="3" name="平行四邊形 2">
              <a:extLst>
                <a:ext uri="{FF2B5EF4-FFF2-40B4-BE49-F238E27FC236}">
                  <a16:creationId xmlns:a16="http://schemas.microsoft.com/office/drawing/2014/main" id="{C26DC52C-051D-66B8-037C-D94A971D1E06}"/>
                </a:ext>
              </a:extLst>
            </p:cNvPr>
            <p:cNvSpPr/>
            <p:nvPr/>
          </p:nvSpPr>
          <p:spPr>
            <a:xfrm>
              <a:off x="5370933" y="2681888"/>
              <a:ext cx="2032403" cy="1638985"/>
            </a:xfrm>
            <a:prstGeom prst="parallelogram">
              <a:avLst>
                <a:gd name="adj" fmla="val 1955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直角三角形 3">
              <a:extLst>
                <a:ext uri="{FF2B5EF4-FFF2-40B4-BE49-F238E27FC236}">
                  <a16:creationId xmlns:a16="http://schemas.microsoft.com/office/drawing/2014/main" id="{80989FD0-8830-E599-F2E0-D261FA9498A9}"/>
                </a:ext>
              </a:extLst>
            </p:cNvPr>
            <p:cNvSpPr/>
            <p:nvPr/>
          </p:nvSpPr>
          <p:spPr>
            <a:xfrm rot="5400000">
              <a:off x="5353085" y="2699739"/>
              <a:ext cx="1638984" cy="1603285"/>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群組 7">
            <a:extLst>
              <a:ext uri="{FF2B5EF4-FFF2-40B4-BE49-F238E27FC236}">
                <a16:creationId xmlns:a16="http://schemas.microsoft.com/office/drawing/2014/main" id="{A888F59E-05DE-1F37-3DE7-AA472CF78BE3}"/>
              </a:ext>
            </a:extLst>
          </p:cNvPr>
          <p:cNvGrpSpPr/>
          <p:nvPr/>
        </p:nvGrpSpPr>
        <p:grpSpPr>
          <a:xfrm rot="10800000">
            <a:off x="7657964" y="2779359"/>
            <a:ext cx="3329241" cy="3530885"/>
            <a:chOff x="5370933" y="2681888"/>
            <a:chExt cx="2032403" cy="1638986"/>
          </a:xfrm>
          <a:solidFill>
            <a:srgbClr val="E6B866"/>
          </a:solidFill>
        </p:grpSpPr>
        <p:sp>
          <p:nvSpPr>
            <p:cNvPr id="10" name="平行四邊形 9">
              <a:extLst>
                <a:ext uri="{FF2B5EF4-FFF2-40B4-BE49-F238E27FC236}">
                  <a16:creationId xmlns:a16="http://schemas.microsoft.com/office/drawing/2014/main" id="{6F8ACD07-C503-F53A-E489-D1E7C0D9086C}"/>
                </a:ext>
              </a:extLst>
            </p:cNvPr>
            <p:cNvSpPr/>
            <p:nvPr/>
          </p:nvSpPr>
          <p:spPr>
            <a:xfrm>
              <a:off x="5370933" y="2681888"/>
              <a:ext cx="2032403" cy="1638985"/>
            </a:xfrm>
            <a:prstGeom prst="parallelogram">
              <a:avLst>
                <a:gd name="adj" fmla="val 1955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直角三角形 11">
              <a:extLst>
                <a:ext uri="{FF2B5EF4-FFF2-40B4-BE49-F238E27FC236}">
                  <a16:creationId xmlns:a16="http://schemas.microsoft.com/office/drawing/2014/main" id="{DEA068DA-3529-994D-D770-BF35CE38CD93}"/>
                </a:ext>
              </a:extLst>
            </p:cNvPr>
            <p:cNvSpPr/>
            <p:nvPr/>
          </p:nvSpPr>
          <p:spPr>
            <a:xfrm rot="5400000">
              <a:off x="5353085" y="2699739"/>
              <a:ext cx="1638984" cy="1603285"/>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a:extLst>
              <a:ext uri="{FF2B5EF4-FFF2-40B4-BE49-F238E27FC236}">
                <a16:creationId xmlns:a16="http://schemas.microsoft.com/office/drawing/2014/main" id="{6649596B-D8D1-25AC-6D24-99F530CABD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32003" y="3532550"/>
            <a:ext cx="1259840" cy="1259840"/>
          </a:xfrm>
          <a:prstGeom prst="rect">
            <a:avLst/>
          </a:prstGeom>
          <a:noFill/>
          <a:ln>
            <a:noFill/>
          </a:ln>
        </p:spPr>
      </p:pic>
      <p:pic>
        <p:nvPicPr>
          <p:cNvPr id="14" name="圖片 13">
            <a:extLst>
              <a:ext uri="{FF2B5EF4-FFF2-40B4-BE49-F238E27FC236}">
                <a16:creationId xmlns:a16="http://schemas.microsoft.com/office/drawing/2014/main" id="{06EACEE8-4B52-82AA-A7A0-1BA6918BD8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96" t="10374" r="5557" b="8341"/>
          <a:stretch/>
        </p:blipFill>
        <p:spPr bwMode="auto">
          <a:xfrm>
            <a:off x="6335404" y="2063987"/>
            <a:ext cx="956667" cy="1089568"/>
          </a:xfrm>
          <a:prstGeom prst="rect">
            <a:avLst/>
          </a:prstGeom>
          <a:noFill/>
          <a:ln>
            <a:noFill/>
          </a:ln>
          <a:extLst>
            <a:ext uri="{53640926-AAD7-44D8-BBD7-CCE9431645EC}">
              <a14:shadowObscured xmlns:a14="http://schemas.microsoft.com/office/drawing/2010/main"/>
            </a:ext>
          </a:extLst>
        </p:spPr>
      </p:pic>
      <p:pic>
        <p:nvPicPr>
          <p:cNvPr id="16" name="圖片 15">
            <a:extLst>
              <a:ext uri="{FF2B5EF4-FFF2-40B4-BE49-F238E27FC236}">
                <a16:creationId xmlns:a16="http://schemas.microsoft.com/office/drawing/2014/main" id="{F2FFAC88-00D6-C0EB-62C6-D3171D68AA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7012"/>
          <a:stretch/>
        </p:blipFill>
        <p:spPr bwMode="auto">
          <a:xfrm>
            <a:off x="5095699" y="3110030"/>
            <a:ext cx="782658" cy="1041444"/>
          </a:xfrm>
          <a:prstGeom prst="rect">
            <a:avLst/>
          </a:prstGeom>
          <a:noFill/>
          <a:ln>
            <a:noFill/>
          </a:ln>
          <a:extLst>
            <a:ext uri="{53640926-AAD7-44D8-BBD7-CCE9431645EC}">
              <a14:shadowObscured xmlns:a14="http://schemas.microsoft.com/office/drawing/2010/main"/>
            </a:ext>
          </a:extLst>
        </p:spPr>
      </p:pic>
      <p:pic>
        <p:nvPicPr>
          <p:cNvPr id="17" name="圖片 16">
            <a:extLst>
              <a:ext uri="{FF2B5EF4-FFF2-40B4-BE49-F238E27FC236}">
                <a16:creationId xmlns:a16="http://schemas.microsoft.com/office/drawing/2014/main" id="{6F783651-B005-EB3C-0CA9-C41EB8D69240}"/>
              </a:ext>
            </a:extLst>
          </p:cNvPr>
          <p:cNvPicPr>
            <a:picLocks noChangeAspect="1"/>
          </p:cNvPicPr>
          <p:nvPr/>
        </p:nvPicPr>
        <p:blipFill rotWithShape="1">
          <a:blip r:embed="rId5">
            <a:extLst>
              <a:ext uri="{28A0092B-C50C-407E-A947-70E740481C1C}">
                <a14:useLocalDpi xmlns:a14="http://schemas.microsoft.com/office/drawing/2010/main" val="0"/>
              </a:ext>
            </a:extLst>
          </a:blip>
          <a:srcRect b="5048"/>
          <a:stretch/>
        </p:blipFill>
        <p:spPr bwMode="auto">
          <a:xfrm>
            <a:off x="5017876" y="1817194"/>
            <a:ext cx="956667" cy="908582"/>
          </a:xfrm>
          <a:prstGeom prst="rect">
            <a:avLst/>
          </a:prstGeom>
          <a:noFill/>
          <a:ln>
            <a:noFill/>
          </a:ln>
          <a:extLst>
            <a:ext uri="{53640926-AAD7-44D8-BBD7-CCE9431645EC}">
              <a14:shadowObscured xmlns:a14="http://schemas.microsoft.com/office/drawing/2010/main"/>
            </a:ext>
          </a:extLst>
        </p:spPr>
      </p:pic>
      <p:pic>
        <p:nvPicPr>
          <p:cNvPr id="19" name="圖片 18" descr="一張含有 武器, 工具 的圖片&#10;&#10;自動產生的描述">
            <a:extLst>
              <a:ext uri="{FF2B5EF4-FFF2-40B4-BE49-F238E27FC236}">
                <a16:creationId xmlns:a16="http://schemas.microsoft.com/office/drawing/2014/main" id="{E5309793-4F5D-60BD-8740-1238D3131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141943" y="4886292"/>
            <a:ext cx="1163737" cy="1195296"/>
          </a:xfrm>
          <a:prstGeom prst="rect">
            <a:avLst/>
          </a:prstGeom>
        </p:spPr>
      </p:pic>
      <p:pic>
        <p:nvPicPr>
          <p:cNvPr id="20" name="圖片 19" descr="一張含有 卡通 的圖片&#10;&#10;自動產生的描述">
            <a:extLst>
              <a:ext uri="{FF2B5EF4-FFF2-40B4-BE49-F238E27FC236}">
                <a16:creationId xmlns:a16="http://schemas.microsoft.com/office/drawing/2014/main" id="{B8C7BDED-6173-9301-8054-2CFC5D652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1789" y="3402955"/>
            <a:ext cx="940747" cy="1177877"/>
          </a:xfrm>
          <a:prstGeom prst="rect">
            <a:avLst/>
          </a:prstGeom>
        </p:spPr>
      </p:pic>
      <p:pic>
        <p:nvPicPr>
          <p:cNvPr id="21" name="圖片 20" descr="一張含有 卡通, 藝術 的圖片&#10;&#10;自動產生的描述">
            <a:extLst>
              <a:ext uri="{FF2B5EF4-FFF2-40B4-BE49-F238E27FC236}">
                <a16:creationId xmlns:a16="http://schemas.microsoft.com/office/drawing/2014/main" id="{8240873D-CB6C-9973-5639-A118356F22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819657" y="3027559"/>
            <a:ext cx="982330" cy="860248"/>
          </a:xfrm>
          <a:prstGeom prst="rect">
            <a:avLst/>
          </a:prstGeom>
        </p:spPr>
      </p:pic>
      <p:pic>
        <p:nvPicPr>
          <p:cNvPr id="22" name="圖片 21" descr="一張含有 玩具, 寫生, 洋娃娃 的圖片&#10;&#10;自動產生的描述">
            <a:extLst>
              <a:ext uri="{FF2B5EF4-FFF2-40B4-BE49-F238E27FC236}">
                <a16:creationId xmlns:a16="http://schemas.microsoft.com/office/drawing/2014/main" id="{F4B6B634-194C-A062-DC83-479F3D7179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8988" y="4543441"/>
            <a:ext cx="982330" cy="1706151"/>
          </a:xfrm>
          <a:prstGeom prst="rect">
            <a:avLst/>
          </a:prstGeom>
        </p:spPr>
      </p:pic>
      <p:pic>
        <p:nvPicPr>
          <p:cNvPr id="23" name="圖片 22" descr="一張含有 圖形, 平面設計, 字型, 標誌 的圖片&#10;&#10;自動產生的描述">
            <a:extLst>
              <a:ext uri="{FF2B5EF4-FFF2-40B4-BE49-F238E27FC236}">
                <a16:creationId xmlns:a16="http://schemas.microsoft.com/office/drawing/2014/main" id="{E7347D33-0C47-E70D-EB0B-75FD583224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5173" y="3488580"/>
            <a:ext cx="1768566" cy="1768566"/>
          </a:xfrm>
          <a:prstGeom prst="rect">
            <a:avLst/>
          </a:prstGeom>
        </p:spPr>
      </p:pic>
      <p:sp>
        <p:nvSpPr>
          <p:cNvPr id="25" name="文字方塊 24">
            <a:extLst>
              <a:ext uri="{FF2B5EF4-FFF2-40B4-BE49-F238E27FC236}">
                <a16:creationId xmlns:a16="http://schemas.microsoft.com/office/drawing/2014/main" id="{8BBFFBB3-293C-DCD1-7582-75B77387A320}"/>
              </a:ext>
            </a:extLst>
          </p:cNvPr>
          <p:cNvSpPr txBox="1"/>
          <p:nvPr/>
        </p:nvSpPr>
        <p:spPr>
          <a:xfrm flipH="1">
            <a:off x="783771" y="2114408"/>
            <a:ext cx="2491992" cy="103368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3600" b="1">
                <a:solidFill>
                  <a:schemeClr val="bg1"/>
                </a:solidFill>
                <a:latin typeface="標楷體" panose="03000509000000000000" pitchFamily="65" charset="-120"/>
                <a:ea typeface="標楷體" panose="03000509000000000000" pitchFamily="65" charset="-120"/>
              </a:rPr>
              <a:t>遊戲簡介</a:t>
            </a:r>
            <a:endParaRPr lang="en-US" altLang="zh-TW" sz="3600" b="1">
              <a:solidFill>
                <a:schemeClr val="bg1"/>
              </a:solidFill>
              <a:latin typeface="標楷體" panose="03000509000000000000" pitchFamily="65" charset="-120"/>
              <a:ea typeface="標楷體" panose="03000509000000000000" pitchFamily="65" charset="-120"/>
            </a:endParaRPr>
          </a:p>
        </p:txBody>
      </p:sp>
      <p:sp>
        <p:nvSpPr>
          <p:cNvPr id="26" name="文字方塊 25">
            <a:extLst>
              <a:ext uri="{FF2B5EF4-FFF2-40B4-BE49-F238E27FC236}">
                <a16:creationId xmlns:a16="http://schemas.microsoft.com/office/drawing/2014/main" id="{841441FB-8B2B-6F67-E58C-E0474A9F203E}"/>
              </a:ext>
            </a:extLst>
          </p:cNvPr>
          <p:cNvSpPr txBox="1"/>
          <p:nvPr/>
        </p:nvSpPr>
        <p:spPr>
          <a:xfrm flipH="1">
            <a:off x="783771" y="1609211"/>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創作發想</a:t>
            </a:r>
            <a:endParaRPr lang="en-US" altLang="zh-TW" sz="2400" b="1">
              <a:solidFill>
                <a:schemeClr val="bg1"/>
              </a:solidFill>
              <a:latin typeface="標楷體" panose="03000509000000000000" pitchFamily="65" charset="-120"/>
              <a:ea typeface="標楷體" panose="03000509000000000000" pitchFamily="65" charset="-120"/>
            </a:endParaRPr>
          </a:p>
        </p:txBody>
      </p:sp>
      <p:cxnSp>
        <p:nvCxnSpPr>
          <p:cNvPr id="27" name="直線接點 26">
            <a:extLst>
              <a:ext uri="{FF2B5EF4-FFF2-40B4-BE49-F238E27FC236}">
                <a16:creationId xmlns:a16="http://schemas.microsoft.com/office/drawing/2014/main" id="{C3ECEAA2-D8D1-B0CE-6B30-DC202A44C273}"/>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E8837438-F1BA-92D5-5265-84302B460C1D}"/>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31" name="文字方塊 30">
            <a:extLst>
              <a:ext uri="{FF2B5EF4-FFF2-40B4-BE49-F238E27FC236}">
                <a16:creationId xmlns:a16="http://schemas.microsoft.com/office/drawing/2014/main" id="{16BC7CD3-2E87-F410-9772-C8DE76C68127}"/>
              </a:ext>
            </a:extLst>
          </p:cNvPr>
          <p:cNvSpPr txBox="1"/>
          <p:nvPr/>
        </p:nvSpPr>
        <p:spPr>
          <a:xfrm flipH="1">
            <a:off x="783771" y="3048965"/>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介面介紹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32" name="文字方塊 31">
            <a:extLst>
              <a:ext uri="{FF2B5EF4-FFF2-40B4-BE49-F238E27FC236}">
                <a16:creationId xmlns:a16="http://schemas.microsoft.com/office/drawing/2014/main" id="{AAAB891C-DB89-AA28-C5A6-BB09A12D4269}"/>
              </a:ext>
            </a:extLst>
          </p:cNvPr>
          <p:cNvSpPr txBox="1"/>
          <p:nvPr/>
        </p:nvSpPr>
        <p:spPr>
          <a:xfrm flipH="1">
            <a:off x="783771" y="3768842"/>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未來展望</a:t>
            </a:r>
          </a:p>
        </p:txBody>
      </p:sp>
      <p:sp>
        <p:nvSpPr>
          <p:cNvPr id="37" name="文字方塊 36">
            <a:extLst>
              <a:ext uri="{FF2B5EF4-FFF2-40B4-BE49-F238E27FC236}">
                <a16:creationId xmlns:a16="http://schemas.microsoft.com/office/drawing/2014/main" id="{5DE496FE-22EC-CDEA-7D68-3A87673376B6}"/>
              </a:ext>
            </a:extLst>
          </p:cNvPr>
          <p:cNvSpPr txBox="1"/>
          <p:nvPr/>
        </p:nvSpPr>
        <p:spPr>
          <a:xfrm flipH="1">
            <a:off x="783771" y="4488719"/>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參考資料</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38" name="文字方塊 37">
            <a:extLst>
              <a:ext uri="{FF2B5EF4-FFF2-40B4-BE49-F238E27FC236}">
                <a16:creationId xmlns:a16="http://schemas.microsoft.com/office/drawing/2014/main" id="{3827D4BA-07B6-1A5A-0024-871D9A10D64A}"/>
              </a:ext>
            </a:extLst>
          </p:cNvPr>
          <p:cNvSpPr txBox="1"/>
          <p:nvPr/>
        </p:nvSpPr>
        <p:spPr>
          <a:xfrm flipH="1">
            <a:off x="783771" y="5208596"/>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玩法介紹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5" name="文字方塊 4">
            <a:extLst>
              <a:ext uri="{FF2B5EF4-FFF2-40B4-BE49-F238E27FC236}">
                <a16:creationId xmlns:a16="http://schemas.microsoft.com/office/drawing/2014/main" id="{2B4FD39A-FD7B-53AE-8AD7-06AB68FA27B0}"/>
              </a:ext>
            </a:extLst>
          </p:cNvPr>
          <p:cNvSpPr txBox="1"/>
          <p:nvPr/>
        </p:nvSpPr>
        <p:spPr>
          <a:xfrm>
            <a:off x="4270550" y="665567"/>
            <a:ext cx="2441694" cy="584775"/>
          </a:xfrm>
          <a:prstGeom prst="rect">
            <a:avLst/>
          </a:prstGeom>
          <a:noFill/>
        </p:spPr>
        <p:txBody>
          <a:bodyPr wrap="none" rtlCol="0">
            <a:spAutoFit/>
          </a:bodyPr>
          <a:lstStyle/>
          <a:p>
            <a:r>
              <a:rPr lang="en-US" altLang="zh-TW" sz="3200" b="1">
                <a:solidFill>
                  <a:schemeClr val="bg1"/>
                </a:solidFill>
                <a:latin typeface="標楷體" panose="03000509000000000000" pitchFamily="65" charset="-120"/>
                <a:ea typeface="標楷體" panose="03000509000000000000" pitchFamily="65" charset="-120"/>
              </a:rPr>
              <a:t>―</a:t>
            </a:r>
            <a:r>
              <a:rPr lang="zh-TW" altLang="en-US" sz="3200" b="1">
                <a:solidFill>
                  <a:schemeClr val="bg1"/>
                </a:solidFill>
                <a:latin typeface="標楷體" panose="03000509000000000000" pitchFamily="65" charset="-120"/>
                <a:ea typeface="標楷體" panose="03000509000000000000" pitchFamily="65" charset="-120"/>
              </a:rPr>
              <a:t> 角色介紹</a:t>
            </a:r>
            <a:endParaRPr lang="en-US" altLang="zh-TW" sz="3200" b="1">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556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字方塊 24">
            <a:extLst>
              <a:ext uri="{FF2B5EF4-FFF2-40B4-BE49-F238E27FC236}">
                <a16:creationId xmlns:a16="http://schemas.microsoft.com/office/drawing/2014/main" id="{8BBFFBB3-293C-DCD1-7582-75B77387A320}"/>
              </a:ext>
            </a:extLst>
          </p:cNvPr>
          <p:cNvSpPr txBox="1"/>
          <p:nvPr/>
        </p:nvSpPr>
        <p:spPr>
          <a:xfrm flipH="1">
            <a:off x="783771" y="2114408"/>
            <a:ext cx="2491992" cy="103368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3600" b="1">
                <a:solidFill>
                  <a:schemeClr val="bg1"/>
                </a:solidFill>
                <a:latin typeface="標楷體" panose="03000509000000000000" pitchFamily="65" charset="-120"/>
                <a:ea typeface="標楷體" panose="03000509000000000000" pitchFamily="65" charset="-120"/>
              </a:rPr>
              <a:t>遊戲簡介</a:t>
            </a:r>
            <a:endParaRPr lang="en-US" altLang="zh-TW" sz="3600" b="1">
              <a:solidFill>
                <a:schemeClr val="bg1"/>
              </a:solidFill>
              <a:latin typeface="標楷體" panose="03000509000000000000" pitchFamily="65" charset="-120"/>
              <a:ea typeface="標楷體" panose="03000509000000000000" pitchFamily="65" charset="-120"/>
            </a:endParaRPr>
          </a:p>
        </p:txBody>
      </p:sp>
      <p:sp>
        <p:nvSpPr>
          <p:cNvPr id="26" name="文字方塊 25">
            <a:extLst>
              <a:ext uri="{FF2B5EF4-FFF2-40B4-BE49-F238E27FC236}">
                <a16:creationId xmlns:a16="http://schemas.microsoft.com/office/drawing/2014/main" id="{841441FB-8B2B-6F67-E58C-E0474A9F203E}"/>
              </a:ext>
            </a:extLst>
          </p:cNvPr>
          <p:cNvSpPr txBox="1"/>
          <p:nvPr/>
        </p:nvSpPr>
        <p:spPr>
          <a:xfrm flipH="1">
            <a:off x="783771" y="1609211"/>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創作發想</a:t>
            </a:r>
            <a:endParaRPr lang="en-US" altLang="zh-TW" sz="2400" b="1">
              <a:solidFill>
                <a:schemeClr val="bg1"/>
              </a:solidFill>
              <a:latin typeface="標楷體" panose="03000509000000000000" pitchFamily="65" charset="-120"/>
              <a:ea typeface="標楷體" panose="03000509000000000000" pitchFamily="65" charset="-120"/>
            </a:endParaRPr>
          </a:p>
        </p:txBody>
      </p:sp>
      <p:cxnSp>
        <p:nvCxnSpPr>
          <p:cNvPr id="27" name="直線接點 26">
            <a:extLst>
              <a:ext uri="{FF2B5EF4-FFF2-40B4-BE49-F238E27FC236}">
                <a16:creationId xmlns:a16="http://schemas.microsoft.com/office/drawing/2014/main" id="{C3ECEAA2-D8D1-B0CE-6B30-DC202A44C273}"/>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E8837438-F1BA-92D5-5265-84302B460C1D}"/>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31" name="文字方塊 30">
            <a:extLst>
              <a:ext uri="{FF2B5EF4-FFF2-40B4-BE49-F238E27FC236}">
                <a16:creationId xmlns:a16="http://schemas.microsoft.com/office/drawing/2014/main" id="{16BC7CD3-2E87-F410-9772-C8DE76C68127}"/>
              </a:ext>
            </a:extLst>
          </p:cNvPr>
          <p:cNvSpPr txBox="1"/>
          <p:nvPr/>
        </p:nvSpPr>
        <p:spPr>
          <a:xfrm flipH="1">
            <a:off x="783771" y="3048965"/>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介面介紹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32" name="文字方塊 31">
            <a:extLst>
              <a:ext uri="{FF2B5EF4-FFF2-40B4-BE49-F238E27FC236}">
                <a16:creationId xmlns:a16="http://schemas.microsoft.com/office/drawing/2014/main" id="{AAAB891C-DB89-AA28-C5A6-BB09A12D4269}"/>
              </a:ext>
            </a:extLst>
          </p:cNvPr>
          <p:cNvSpPr txBox="1"/>
          <p:nvPr/>
        </p:nvSpPr>
        <p:spPr>
          <a:xfrm flipH="1">
            <a:off x="783771" y="3768842"/>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未來展望</a:t>
            </a:r>
          </a:p>
        </p:txBody>
      </p:sp>
      <p:sp>
        <p:nvSpPr>
          <p:cNvPr id="37" name="文字方塊 36">
            <a:extLst>
              <a:ext uri="{FF2B5EF4-FFF2-40B4-BE49-F238E27FC236}">
                <a16:creationId xmlns:a16="http://schemas.microsoft.com/office/drawing/2014/main" id="{5DE496FE-22EC-CDEA-7D68-3A87673376B6}"/>
              </a:ext>
            </a:extLst>
          </p:cNvPr>
          <p:cNvSpPr txBox="1"/>
          <p:nvPr/>
        </p:nvSpPr>
        <p:spPr>
          <a:xfrm flipH="1">
            <a:off x="783771" y="4488719"/>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參考資料</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38" name="文字方塊 37">
            <a:extLst>
              <a:ext uri="{FF2B5EF4-FFF2-40B4-BE49-F238E27FC236}">
                <a16:creationId xmlns:a16="http://schemas.microsoft.com/office/drawing/2014/main" id="{3827D4BA-07B6-1A5A-0024-871D9A10D64A}"/>
              </a:ext>
            </a:extLst>
          </p:cNvPr>
          <p:cNvSpPr txBox="1"/>
          <p:nvPr/>
        </p:nvSpPr>
        <p:spPr>
          <a:xfrm flipH="1">
            <a:off x="783771" y="5208596"/>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玩法介紹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E9E9948C-D7EF-8E62-FC29-1111FC388345}"/>
              </a:ext>
            </a:extLst>
          </p:cNvPr>
          <p:cNvSpPr txBox="1"/>
          <p:nvPr/>
        </p:nvSpPr>
        <p:spPr>
          <a:xfrm>
            <a:off x="4270550" y="2139929"/>
            <a:ext cx="6692202" cy="3508653"/>
          </a:xfrm>
          <a:prstGeom prst="rect">
            <a:avLst/>
          </a:prstGeom>
          <a:noFill/>
        </p:spPr>
        <p:txBody>
          <a:bodyPr wrap="square">
            <a:spAutoFit/>
          </a:bodyPr>
          <a:lstStyle/>
          <a:p>
            <a:pPr marL="342900" lvl="0" indent="-342900">
              <a:buFont typeface="+mj-lt"/>
              <a:buAutoNum type="alphaLcParenR"/>
            </a:pPr>
            <a:r>
              <a:rPr lang="zh-TW" altLang="zh-TW" sz="2000" b="1" kern="100" dirty="0">
                <a:solidFill>
                  <a:schemeClr val="bg1"/>
                </a:solidFill>
                <a:effectLst/>
                <a:latin typeface="Calibri" panose="020F0502020204030204" pitchFamily="34" charset="0"/>
                <a:ea typeface="標楷體" panose="03000509000000000000" pitchFamily="65" charset="-120"/>
                <a:cs typeface="Times New Roman" panose="02020603050405020304" pitchFamily="18" charset="0"/>
              </a:rPr>
              <a:t>我方角色商店</a:t>
            </a:r>
            <a:endParaRPr lang="zh-TW" altLang="zh-TW" sz="20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p>
            <a:pPr marL="914400" indent="304800"/>
            <a:r>
              <a:rPr lang="zh-TW" altLang="zh-TW" sz="1800" kern="100" dirty="0">
                <a:solidFill>
                  <a:schemeClr val="bg1"/>
                </a:solidFill>
                <a:effectLst/>
                <a:latin typeface="Calibri" panose="020F0502020204030204" pitchFamily="34" charset="0"/>
                <a:ea typeface="標楷體" panose="03000509000000000000" pitchFamily="65" charset="-120"/>
                <a:cs typeface="Times New Roman" panose="02020603050405020304" pitchFamily="18" charset="0"/>
              </a:rPr>
              <a:t>玩家於此以金幣購買各式防禦角色並置於遊戲方格內以抵擋敵方進攻。</a:t>
            </a:r>
            <a:endParaRPr lang="en-US" altLang="zh-TW" sz="1800" kern="100" dirty="0">
              <a:solidFill>
                <a:schemeClr val="bg1"/>
              </a:solidFill>
              <a:effectLst/>
              <a:latin typeface="Calibri" panose="020F0502020204030204" pitchFamily="34" charset="0"/>
              <a:ea typeface="標楷體" panose="03000509000000000000" pitchFamily="65" charset="-120"/>
              <a:cs typeface="Times New Roman" panose="02020603050405020304" pitchFamily="18" charset="0"/>
            </a:endParaRPr>
          </a:p>
          <a:p>
            <a:pPr marL="914400" indent="304800"/>
            <a:endParaRPr lang="zh-TW" altLang="zh-TW" sz="1800"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p>
            <a:pPr marL="342900" lvl="0" indent="-342900">
              <a:buFont typeface="+mj-lt"/>
              <a:buAutoNum type="alphaLcParenR" startAt="2"/>
            </a:pPr>
            <a:r>
              <a:rPr lang="zh-TW" altLang="zh-TW" sz="2000" b="1" kern="100" dirty="0">
                <a:solidFill>
                  <a:schemeClr val="bg1"/>
                </a:solidFill>
                <a:effectLst/>
                <a:latin typeface="Calibri" panose="020F0502020204030204" pitchFamily="34" charset="0"/>
                <a:ea typeface="標楷體" panose="03000509000000000000" pitchFamily="65" charset="-120"/>
                <a:cs typeface="Times New Roman" panose="02020603050405020304" pitchFamily="18" charset="0"/>
              </a:rPr>
              <a:t>金幣系統</a:t>
            </a:r>
            <a:endParaRPr lang="zh-TW" altLang="zh-TW" sz="20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p>
            <a:pPr marL="914400" indent="304800"/>
            <a:r>
              <a:rPr lang="zh-TW" altLang="zh-TW" sz="1800" kern="100" dirty="0">
                <a:solidFill>
                  <a:schemeClr val="bg1"/>
                </a:solidFill>
                <a:effectLst/>
                <a:latin typeface="Calibri" panose="020F0502020204030204" pitchFamily="34" charset="0"/>
                <a:ea typeface="標楷體" panose="03000509000000000000" pitchFamily="65" charset="-120"/>
                <a:cs typeface="Times New Roman" panose="02020603050405020304" pitchFamily="18" charset="0"/>
              </a:rPr>
              <a:t>每隔幾秒便會增加固定金幣，且擊敗敵人時也可賺取金幣，玩家可用此金幣至我方角色商店進行購買，且購買後金幣會相對應的減少。</a:t>
            </a:r>
            <a:endParaRPr lang="en-US" altLang="zh-TW" sz="1800" kern="100" dirty="0">
              <a:solidFill>
                <a:schemeClr val="bg1"/>
              </a:solidFill>
              <a:effectLst/>
              <a:latin typeface="Calibri" panose="020F0502020204030204" pitchFamily="34" charset="0"/>
              <a:ea typeface="標楷體" panose="03000509000000000000" pitchFamily="65" charset="-120"/>
              <a:cs typeface="Times New Roman" panose="02020603050405020304" pitchFamily="18" charset="0"/>
            </a:endParaRPr>
          </a:p>
          <a:p>
            <a:pPr marL="914400" indent="304800"/>
            <a:endParaRPr lang="zh-TW" altLang="zh-TW" sz="1800"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p>
            <a:pPr marL="457200" lvl="0" indent="-457200">
              <a:buFont typeface="+mj-lt"/>
              <a:buAutoNum type="alphaLcParenR" startAt="4"/>
            </a:pPr>
            <a:r>
              <a:rPr lang="zh-TW" altLang="zh-TW" sz="2000" b="1" kern="100" dirty="0">
                <a:solidFill>
                  <a:schemeClr val="bg1"/>
                </a:solidFill>
                <a:latin typeface="Calibri" panose="020F0502020204030204" pitchFamily="34" charset="0"/>
                <a:ea typeface="標楷體" panose="03000509000000000000" pitchFamily="65" charset="-120"/>
                <a:cs typeface="Times New Roman" panose="02020603050405020304" pitchFamily="18" charset="0"/>
              </a:rPr>
              <a:t>遊戲設定功能</a:t>
            </a:r>
          </a:p>
          <a:p>
            <a:pPr marL="914400" indent="284480"/>
            <a:r>
              <a:rPr lang="zh-TW" altLang="zh-TW" sz="1800" kern="100" dirty="0">
                <a:solidFill>
                  <a:schemeClr val="bg1"/>
                </a:solidFill>
                <a:effectLst/>
                <a:latin typeface="Calibri" panose="020F0502020204030204" pitchFamily="34" charset="0"/>
                <a:ea typeface="標楷體" panose="03000509000000000000" pitchFamily="65" charset="-120"/>
                <a:cs typeface="Times New Roman" panose="02020603050405020304" pitchFamily="18" charset="0"/>
              </a:rPr>
              <a:t>可在遊戲闖關時暫停遊戲，此功能中包含關閉遊戲音樂、返回主選單、重新開始以及返回遊戲。</a:t>
            </a:r>
            <a:endParaRPr lang="zh-TW" altLang="zh-TW" sz="1800"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7" name="文字方塊 6">
            <a:extLst>
              <a:ext uri="{FF2B5EF4-FFF2-40B4-BE49-F238E27FC236}">
                <a16:creationId xmlns:a16="http://schemas.microsoft.com/office/drawing/2014/main" id="{0933DFD3-CAC0-9E26-DF5D-004640F584A7}"/>
              </a:ext>
            </a:extLst>
          </p:cNvPr>
          <p:cNvSpPr txBox="1"/>
          <p:nvPr/>
        </p:nvSpPr>
        <p:spPr>
          <a:xfrm>
            <a:off x="4270550" y="665567"/>
            <a:ext cx="2441694" cy="584775"/>
          </a:xfrm>
          <a:prstGeom prst="rect">
            <a:avLst/>
          </a:prstGeom>
          <a:noFill/>
        </p:spPr>
        <p:txBody>
          <a:bodyPr wrap="none" rtlCol="0">
            <a:spAutoFit/>
          </a:bodyPr>
          <a:lstStyle/>
          <a:p>
            <a:r>
              <a:rPr lang="en-US" altLang="zh-TW" sz="3200" b="1">
                <a:solidFill>
                  <a:schemeClr val="bg1"/>
                </a:solidFill>
                <a:latin typeface="標楷體" panose="03000509000000000000" pitchFamily="65" charset="-120"/>
                <a:ea typeface="標楷體" panose="03000509000000000000" pitchFamily="65" charset="-120"/>
              </a:rPr>
              <a:t>―</a:t>
            </a:r>
            <a:r>
              <a:rPr lang="zh-TW" altLang="en-US" sz="3200" b="1">
                <a:solidFill>
                  <a:schemeClr val="bg1"/>
                </a:solidFill>
                <a:latin typeface="標楷體" panose="03000509000000000000" pitchFamily="65" charset="-120"/>
                <a:ea typeface="標楷體" panose="03000509000000000000" pitchFamily="65" charset="-120"/>
              </a:rPr>
              <a:t> 功能介紹</a:t>
            </a:r>
            <a:endParaRPr lang="en-US" altLang="zh-TW" sz="3200" b="1">
              <a:solidFill>
                <a:schemeClr val="bg1"/>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B9AD82F-403B-481E-5AA1-F26C4334CF44}"/>
              </a:ext>
            </a:extLst>
          </p:cNvPr>
          <p:cNvPicPr>
            <a:picLocks noChangeAspect="1"/>
          </p:cNvPicPr>
          <p:nvPr/>
        </p:nvPicPr>
        <p:blipFill rotWithShape="1">
          <a:blip r:embed="rId3">
            <a:extLst>
              <a:ext uri="{28A0092B-C50C-407E-A947-70E740481C1C}">
                <a14:useLocalDpi xmlns:a14="http://schemas.microsoft.com/office/drawing/2010/main" val="0"/>
              </a:ext>
            </a:extLst>
          </a:blip>
          <a:srcRect l="21844" t="6521" r="44875" b="86351"/>
          <a:stretch/>
        </p:blipFill>
        <p:spPr bwMode="auto">
          <a:xfrm>
            <a:off x="7965491" y="1956502"/>
            <a:ext cx="2840161" cy="411770"/>
          </a:xfrm>
          <a:prstGeom prst="rect">
            <a:avLst/>
          </a:prstGeom>
          <a:noFill/>
          <a:ln>
            <a:noFill/>
          </a:ln>
        </p:spPr>
      </p:pic>
      <p:pic>
        <p:nvPicPr>
          <p:cNvPr id="10" name="圖片 9" descr="一張含有 螢幕擷取畫面 的圖片&#10;&#10;自動產生的描述">
            <a:extLst>
              <a:ext uri="{FF2B5EF4-FFF2-40B4-BE49-F238E27FC236}">
                <a16:creationId xmlns:a16="http://schemas.microsoft.com/office/drawing/2014/main" id="{945D9D86-6345-5B95-2B62-8D9B741F5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5748" y="3039277"/>
            <a:ext cx="1297004" cy="729565"/>
          </a:xfrm>
          <a:prstGeom prst="rect">
            <a:avLst/>
          </a:prstGeom>
        </p:spPr>
      </p:pic>
      <p:pic>
        <p:nvPicPr>
          <p:cNvPr id="12" name="圖片 11" descr="一張含有 圓形, 表情符號, 微笑的, 微笑 的圖片&#10;&#10;自動產生的描述">
            <a:extLst>
              <a:ext uri="{FF2B5EF4-FFF2-40B4-BE49-F238E27FC236}">
                <a16:creationId xmlns:a16="http://schemas.microsoft.com/office/drawing/2014/main" id="{FC8B6452-0CC9-E52B-D1FF-203CA4FC1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8658" y="4439847"/>
            <a:ext cx="1297004" cy="729565"/>
          </a:xfrm>
          <a:prstGeom prst="rect">
            <a:avLst/>
          </a:prstGeom>
        </p:spPr>
      </p:pic>
    </p:spTree>
    <p:extLst>
      <p:ext uri="{BB962C8B-B14F-4D97-AF65-F5344CB8AC3E}">
        <p14:creationId xmlns:p14="http://schemas.microsoft.com/office/powerpoint/2010/main" val="144137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69EDFEC9-64AA-334A-D059-FECC0EDD5EE6}"/>
              </a:ext>
            </a:extLst>
          </p:cNvPr>
          <p:cNvSpPr txBox="1"/>
          <p:nvPr/>
        </p:nvSpPr>
        <p:spPr>
          <a:xfrm flipH="1">
            <a:off x="780736" y="2861919"/>
            <a:ext cx="2582427" cy="103368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3600" b="1">
                <a:solidFill>
                  <a:schemeClr val="bg1"/>
                </a:solidFill>
                <a:latin typeface="標楷體" panose="03000509000000000000" pitchFamily="65" charset="-120"/>
                <a:ea typeface="標楷體" panose="03000509000000000000" pitchFamily="65" charset="-120"/>
              </a:rPr>
              <a:t>介面介紹</a:t>
            </a:r>
            <a:endParaRPr lang="en-US" altLang="zh-TW" sz="3600" b="1">
              <a:solidFill>
                <a:schemeClr val="bg1"/>
              </a:solidFill>
              <a:latin typeface="標楷體" panose="03000509000000000000" pitchFamily="65" charset="-120"/>
              <a:ea typeface="標楷體" panose="03000509000000000000" pitchFamily="65" charset="-120"/>
            </a:endParaRPr>
          </a:p>
        </p:txBody>
      </p:sp>
      <p:sp>
        <p:nvSpPr>
          <p:cNvPr id="66" name="文字方塊 65">
            <a:extLst>
              <a:ext uri="{FF2B5EF4-FFF2-40B4-BE49-F238E27FC236}">
                <a16:creationId xmlns:a16="http://schemas.microsoft.com/office/drawing/2014/main" id="{8E675BF7-CE4B-40BD-EADB-76DE30C24DC0}"/>
              </a:ext>
            </a:extLst>
          </p:cNvPr>
          <p:cNvSpPr txBox="1"/>
          <p:nvPr/>
        </p:nvSpPr>
        <p:spPr>
          <a:xfrm flipH="1">
            <a:off x="783771" y="1609211"/>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創作發想</a:t>
            </a:r>
            <a:endParaRPr lang="en-US" altLang="zh-TW" sz="2400" b="1">
              <a:solidFill>
                <a:schemeClr val="bg1"/>
              </a:solidFill>
              <a:latin typeface="標楷體" panose="03000509000000000000" pitchFamily="65" charset="-120"/>
              <a:ea typeface="標楷體" panose="03000509000000000000" pitchFamily="65" charset="-120"/>
            </a:endParaRPr>
          </a:p>
        </p:txBody>
      </p:sp>
      <p:cxnSp>
        <p:nvCxnSpPr>
          <p:cNvPr id="67" name="直線接點 66">
            <a:extLst>
              <a:ext uri="{FF2B5EF4-FFF2-40B4-BE49-F238E27FC236}">
                <a16:creationId xmlns:a16="http://schemas.microsoft.com/office/drawing/2014/main" id="{1702A815-90A0-1F46-E72D-A39804F0D23D}"/>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94F221BE-AD05-F4D4-0351-D0E0B691EF10}"/>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71" name="文字方塊 70">
            <a:extLst>
              <a:ext uri="{FF2B5EF4-FFF2-40B4-BE49-F238E27FC236}">
                <a16:creationId xmlns:a16="http://schemas.microsoft.com/office/drawing/2014/main" id="{25B7EAA5-7EAC-06AE-869C-F7464D097BB3}"/>
              </a:ext>
            </a:extLst>
          </p:cNvPr>
          <p:cNvSpPr txBox="1"/>
          <p:nvPr/>
        </p:nvSpPr>
        <p:spPr>
          <a:xfrm flipH="1">
            <a:off x="783771" y="3768842"/>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未來展望</a:t>
            </a:r>
          </a:p>
        </p:txBody>
      </p:sp>
      <p:sp>
        <p:nvSpPr>
          <p:cNvPr id="72" name="文字方塊 71">
            <a:extLst>
              <a:ext uri="{FF2B5EF4-FFF2-40B4-BE49-F238E27FC236}">
                <a16:creationId xmlns:a16="http://schemas.microsoft.com/office/drawing/2014/main" id="{55433E5E-E09D-F4CE-3700-1578D2837748}"/>
              </a:ext>
            </a:extLst>
          </p:cNvPr>
          <p:cNvSpPr txBox="1"/>
          <p:nvPr/>
        </p:nvSpPr>
        <p:spPr>
          <a:xfrm flipH="1">
            <a:off x="783771" y="2329088"/>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遊戲簡介</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74" name="文字方塊 73">
            <a:extLst>
              <a:ext uri="{FF2B5EF4-FFF2-40B4-BE49-F238E27FC236}">
                <a16:creationId xmlns:a16="http://schemas.microsoft.com/office/drawing/2014/main" id="{D2E2F3A2-EBC9-0DFB-0602-ECC10CB711BD}"/>
              </a:ext>
            </a:extLst>
          </p:cNvPr>
          <p:cNvSpPr txBox="1"/>
          <p:nvPr/>
        </p:nvSpPr>
        <p:spPr>
          <a:xfrm flipH="1">
            <a:off x="783771" y="4488719"/>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參考資料</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75" name="文字方塊 74">
            <a:extLst>
              <a:ext uri="{FF2B5EF4-FFF2-40B4-BE49-F238E27FC236}">
                <a16:creationId xmlns:a16="http://schemas.microsoft.com/office/drawing/2014/main" id="{3A95A35B-6152-960C-5B60-B523B1A75444}"/>
              </a:ext>
            </a:extLst>
          </p:cNvPr>
          <p:cNvSpPr txBox="1"/>
          <p:nvPr/>
        </p:nvSpPr>
        <p:spPr>
          <a:xfrm flipH="1">
            <a:off x="783771" y="5208596"/>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玩法介紹</a:t>
            </a:r>
            <a:endParaRPr lang="en-US" altLang="zh-TW" sz="2400" b="1">
              <a:solidFill>
                <a:schemeClr val="bg1"/>
              </a:solidFill>
              <a:latin typeface="標楷體" panose="03000509000000000000" pitchFamily="65" charset="-120"/>
              <a:ea typeface="標楷體" panose="03000509000000000000" pitchFamily="65" charset="-120"/>
            </a:endParaRPr>
          </a:p>
        </p:txBody>
      </p:sp>
      <p:pic>
        <p:nvPicPr>
          <p:cNvPr id="2" name="圖片 1" descr="一張含有 文字, 螢幕擷取畫面 的圖片&#10;&#10;自動產生的描述">
            <a:extLst>
              <a:ext uri="{FF2B5EF4-FFF2-40B4-BE49-F238E27FC236}">
                <a16:creationId xmlns:a16="http://schemas.microsoft.com/office/drawing/2014/main" id="{BCD22DB7-53C9-D53C-71F0-990105636861}"/>
              </a:ext>
            </a:extLst>
          </p:cNvPr>
          <p:cNvPicPr>
            <a:picLocks noChangeAspect="1"/>
          </p:cNvPicPr>
          <p:nvPr/>
        </p:nvPicPr>
        <p:blipFill rotWithShape="1">
          <a:blip r:embed="rId2"/>
          <a:srcRect/>
          <a:stretch/>
        </p:blipFill>
        <p:spPr bwMode="auto">
          <a:xfrm>
            <a:off x="3132050" y="523977"/>
            <a:ext cx="4260043" cy="2880000"/>
          </a:xfrm>
          <a:prstGeom prst="rect">
            <a:avLst/>
          </a:prstGeom>
          <a:ln>
            <a:noFill/>
          </a:ln>
          <a:extLst>
            <a:ext uri="{53640926-AAD7-44D8-BBD7-CCE9431645EC}">
              <a14:shadowObscured xmlns:a14="http://schemas.microsoft.com/office/drawing/2010/main"/>
            </a:ext>
          </a:extLst>
        </p:spPr>
      </p:pic>
      <p:pic>
        <p:nvPicPr>
          <p:cNvPr id="3" name="圖片 2" descr="一張含有 螢幕擷取畫面, 戶外 的圖片&#10;&#10;自動產生的描述">
            <a:extLst>
              <a:ext uri="{FF2B5EF4-FFF2-40B4-BE49-F238E27FC236}">
                <a16:creationId xmlns:a16="http://schemas.microsoft.com/office/drawing/2014/main" id="{C308C5CB-6B55-0F05-CDE6-68BC61740C05}"/>
              </a:ext>
            </a:extLst>
          </p:cNvPr>
          <p:cNvPicPr>
            <a:picLocks noChangeAspect="1"/>
          </p:cNvPicPr>
          <p:nvPr/>
        </p:nvPicPr>
        <p:blipFill>
          <a:blip r:embed="rId3"/>
          <a:stretch>
            <a:fillRect/>
          </a:stretch>
        </p:blipFill>
        <p:spPr>
          <a:xfrm>
            <a:off x="7532505" y="511368"/>
            <a:ext cx="4260042" cy="2880000"/>
          </a:xfrm>
          <a:prstGeom prst="rect">
            <a:avLst/>
          </a:prstGeom>
        </p:spPr>
      </p:pic>
      <p:pic>
        <p:nvPicPr>
          <p:cNvPr id="5" name="圖片 4">
            <a:extLst>
              <a:ext uri="{FF2B5EF4-FFF2-40B4-BE49-F238E27FC236}">
                <a16:creationId xmlns:a16="http://schemas.microsoft.com/office/drawing/2014/main" id="{E2C29EDE-ED27-333C-D27F-EBC95137FC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20089" y="3527460"/>
            <a:ext cx="4254419" cy="2880000"/>
          </a:xfrm>
          <a:prstGeom prst="rect">
            <a:avLst/>
          </a:prstGeom>
          <a:noFill/>
          <a:ln>
            <a:noFill/>
          </a:ln>
        </p:spPr>
      </p:pic>
      <p:pic>
        <p:nvPicPr>
          <p:cNvPr id="7" name="圖片 6">
            <a:extLst>
              <a:ext uri="{FF2B5EF4-FFF2-40B4-BE49-F238E27FC236}">
                <a16:creationId xmlns:a16="http://schemas.microsoft.com/office/drawing/2014/main" id="{6FD6F39E-1E91-BDC0-05B7-94ED8FDDDACC}"/>
              </a:ext>
            </a:extLst>
          </p:cNvPr>
          <p:cNvPicPr>
            <a:picLocks noChangeAspect="1"/>
          </p:cNvPicPr>
          <p:nvPr/>
        </p:nvPicPr>
        <p:blipFill rotWithShape="1">
          <a:blip r:embed="rId5"/>
          <a:srcRect l="573"/>
          <a:stretch/>
        </p:blipFill>
        <p:spPr>
          <a:xfrm>
            <a:off x="3132050" y="3527460"/>
            <a:ext cx="4260043" cy="2880000"/>
          </a:xfrm>
          <a:prstGeom prst="rect">
            <a:avLst/>
          </a:prstGeom>
        </p:spPr>
      </p:pic>
    </p:spTree>
    <p:extLst>
      <p:ext uri="{BB962C8B-B14F-4D97-AF65-F5344CB8AC3E}">
        <p14:creationId xmlns:p14="http://schemas.microsoft.com/office/powerpoint/2010/main" val="22743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69EDFEC9-64AA-334A-D059-FECC0EDD5EE6}"/>
              </a:ext>
            </a:extLst>
          </p:cNvPr>
          <p:cNvSpPr txBox="1"/>
          <p:nvPr/>
        </p:nvSpPr>
        <p:spPr>
          <a:xfrm flipH="1">
            <a:off x="780736" y="2861919"/>
            <a:ext cx="2582427" cy="103368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3600" b="1">
                <a:solidFill>
                  <a:schemeClr val="bg1"/>
                </a:solidFill>
                <a:latin typeface="標楷體" panose="03000509000000000000" pitchFamily="65" charset="-120"/>
                <a:ea typeface="標楷體" panose="03000509000000000000" pitchFamily="65" charset="-120"/>
              </a:rPr>
              <a:t>介面介紹</a:t>
            </a:r>
            <a:endParaRPr lang="en-US" altLang="zh-TW" sz="3600" b="1">
              <a:solidFill>
                <a:schemeClr val="bg1"/>
              </a:solidFill>
              <a:latin typeface="標楷體" panose="03000509000000000000" pitchFamily="65" charset="-120"/>
              <a:ea typeface="標楷體" panose="03000509000000000000" pitchFamily="65" charset="-120"/>
            </a:endParaRPr>
          </a:p>
        </p:txBody>
      </p:sp>
      <p:sp>
        <p:nvSpPr>
          <p:cNvPr id="66" name="文字方塊 65">
            <a:extLst>
              <a:ext uri="{FF2B5EF4-FFF2-40B4-BE49-F238E27FC236}">
                <a16:creationId xmlns:a16="http://schemas.microsoft.com/office/drawing/2014/main" id="{8E675BF7-CE4B-40BD-EADB-76DE30C24DC0}"/>
              </a:ext>
            </a:extLst>
          </p:cNvPr>
          <p:cNvSpPr txBox="1"/>
          <p:nvPr/>
        </p:nvSpPr>
        <p:spPr>
          <a:xfrm flipH="1">
            <a:off x="783771" y="1609211"/>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創作發想</a:t>
            </a:r>
            <a:endParaRPr lang="en-US" altLang="zh-TW" sz="2400" b="1">
              <a:solidFill>
                <a:schemeClr val="bg1"/>
              </a:solidFill>
              <a:latin typeface="標楷體" panose="03000509000000000000" pitchFamily="65" charset="-120"/>
              <a:ea typeface="標楷體" panose="03000509000000000000" pitchFamily="65" charset="-120"/>
            </a:endParaRPr>
          </a:p>
        </p:txBody>
      </p:sp>
      <p:cxnSp>
        <p:nvCxnSpPr>
          <p:cNvPr id="67" name="直線接點 66">
            <a:extLst>
              <a:ext uri="{FF2B5EF4-FFF2-40B4-BE49-F238E27FC236}">
                <a16:creationId xmlns:a16="http://schemas.microsoft.com/office/drawing/2014/main" id="{1702A815-90A0-1F46-E72D-A39804F0D23D}"/>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94F221BE-AD05-F4D4-0351-D0E0B691EF10}"/>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71" name="文字方塊 70">
            <a:extLst>
              <a:ext uri="{FF2B5EF4-FFF2-40B4-BE49-F238E27FC236}">
                <a16:creationId xmlns:a16="http://schemas.microsoft.com/office/drawing/2014/main" id="{25B7EAA5-7EAC-06AE-869C-F7464D097BB3}"/>
              </a:ext>
            </a:extLst>
          </p:cNvPr>
          <p:cNvSpPr txBox="1"/>
          <p:nvPr/>
        </p:nvSpPr>
        <p:spPr>
          <a:xfrm flipH="1">
            <a:off x="783771" y="3768842"/>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未來展望</a:t>
            </a:r>
          </a:p>
        </p:txBody>
      </p:sp>
      <p:sp>
        <p:nvSpPr>
          <p:cNvPr id="72" name="文字方塊 71">
            <a:extLst>
              <a:ext uri="{FF2B5EF4-FFF2-40B4-BE49-F238E27FC236}">
                <a16:creationId xmlns:a16="http://schemas.microsoft.com/office/drawing/2014/main" id="{55433E5E-E09D-F4CE-3700-1578D2837748}"/>
              </a:ext>
            </a:extLst>
          </p:cNvPr>
          <p:cNvSpPr txBox="1"/>
          <p:nvPr/>
        </p:nvSpPr>
        <p:spPr>
          <a:xfrm flipH="1">
            <a:off x="783771" y="2329088"/>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遊戲簡介</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74" name="文字方塊 73">
            <a:extLst>
              <a:ext uri="{FF2B5EF4-FFF2-40B4-BE49-F238E27FC236}">
                <a16:creationId xmlns:a16="http://schemas.microsoft.com/office/drawing/2014/main" id="{D2E2F3A2-EBC9-0DFB-0602-ECC10CB711BD}"/>
              </a:ext>
            </a:extLst>
          </p:cNvPr>
          <p:cNvSpPr txBox="1"/>
          <p:nvPr/>
        </p:nvSpPr>
        <p:spPr>
          <a:xfrm flipH="1">
            <a:off x="783771" y="4488719"/>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參考資料</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75" name="文字方塊 74">
            <a:extLst>
              <a:ext uri="{FF2B5EF4-FFF2-40B4-BE49-F238E27FC236}">
                <a16:creationId xmlns:a16="http://schemas.microsoft.com/office/drawing/2014/main" id="{3A95A35B-6152-960C-5B60-B523B1A75444}"/>
              </a:ext>
            </a:extLst>
          </p:cNvPr>
          <p:cNvSpPr txBox="1"/>
          <p:nvPr/>
        </p:nvSpPr>
        <p:spPr>
          <a:xfrm flipH="1">
            <a:off x="783771" y="5208596"/>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玩法介紹</a:t>
            </a:r>
            <a:endParaRPr lang="en-US" altLang="zh-TW" sz="2400" b="1">
              <a:solidFill>
                <a:schemeClr val="bg1"/>
              </a:solidFill>
              <a:latin typeface="標楷體" panose="03000509000000000000" pitchFamily="65" charset="-120"/>
              <a:ea typeface="標楷體" panose="03000509000000000000" pitchFamily="65" charset="-120"/>
            </a:endParaRPr>
          </a:p>
        </p:txBody>
      </p:sp>
      <p:pic>
        <p:nvPicPr>
          <p:cNvPr id="5" name="圖片 4" descr="一張含有 文字, 螢幕擷取畫面, 陳列, 多媒體 的圖片&#10;&#10;自動產生的描述">
            <a:extLst>
              <a:ext uri="{FF2B5EF4-FFF2-40B4-BE49-F238E27FC236}">
                <a16:creationId xmlns:a16="http://schemas.microsoft.com/office/drawing/2014/main" id="{B03A91CE-2AA1-4A7D-FA21-9DE7EBC5F312}"/>
              </a:ext>
            </a:extLst>
          </p:cNvPr>
          <p:cNvPicPr>
            <a:picLocks noChangeAspect="1"/>
          </p:cNvPicPr>
          <p:nvPr/>
        </p:nvPicPr>
        <p:blipFill rotWithShape="1">
          <a:blip r:embed="rId2"/>
          <a:srcRect l="560" t="1152" r="-1" b="-4"/>
          <a:stretch/>
        </p:blipFill>
        <p:spPr bwMode="auto">
          <a:xfrm>
            <a:off x="3180316" y="511368"/>
            <a:ext cx="4259235" cy="2880000"/>
          </a:xfrm>
          <a:prstGeom prst="rect">
            <a:avLst/>
          </a:prstGeom>
          <a:ln>
            <a:noFill/>
          </a:ln>
          <a:extLst>
            <a:ext uri="{53640926-AAD7-44D8-BBD7-CCE9431645EC}">
              <a14:shadowObscured xmlns:a14="http://schemas.microsoft.com/office/drawing/2010/main"/>
            </a:ext>
          </a:extLst>
        </p:spPr>
      </p:pic>
      <p:pic>
        <p:nvPicPr>
          <p:cNvPr id="7" name="圖片 6" descr="一張含有 文字, 螢幕擷取畫面, 遊戲軟體, 多媒體軟體 的圖片&#10;&#10;自動產生的描述">
            <a:extLst>
              <a:ext uri="{FF2B5EF4-FFF2-40B4-BE49-F238E27FC236}">
                <a16:creationId xmlns:a16="http://schemas.microsoft.com/office/drawing/2014/main" id="{01CC1542-FD57-FB79-7D2B-E5168A1F33B9}"/>
              </a:ext>
            </a:extLst>
          </p:cNvPr>
          <p:cNvPicPr>
            <a:picLocks noChangeAspect="1"/>
          </p:cNvPicPr>
          <p:nvPr/>
        </p:nvPicPr>
        <p:blipFill rotWithShape="1">
          <a:blip r:embed="rId3"/>
          <a:srcRect l="784"/>
          <a:stretch/>
        </p:blipFill>
        <p:spPr bwMode="auto">
          <a:xfrm>
            <a:off x="3180316" y="3522949"/>
            <a:ext cx="4263630" cy="2880000"/>
          </a:xfrm>
          <a:prstGeom prst="rect">
            <a:avLst/>
          </a:prstGeom>
          <a:ln>
            <a:noFill/>
          </a:ln>
          <a:extLst>
            <a:ext uri="{53640926-AAD7-44D8-BBD7-CCE9431645EC}">
              <a14:shadowObscured xmlns:a14="http://schemas.microsoft.com/office/drawing/2010/main"/>
            </a:ext>
          </a:extLst>
        </p:spPr>
      </p:pic>
      <p:pic>
        <p:nvPicPr>
          <p:cNvPr id="8" name="圖片 7" descr="一張含有 文字, 動畫, 卡通, 虛構小說 的圖片&#10;&#10;自動產生的描述">
            <a:extLst>
              <a:ext uri="{FF2B5EF4-FFF2-40B4-BE49-F238E27FC236}">
                <a16:creationId xmlns:a16="http://schemas.microsoft.com/office/drawing/2014/main" id="{6EE1F5BA-0B7F-E531-5212-DA16FD95B5CD}"/>
              </a:ext>
            </a:extLst>
          </p:cNvPr>
          <p:cNvPicPr>
            <a:picLocks noChangeAspect="1"/>
          </p:cNvPicPr>
          <p:nvPr/>
        </p:nvPicPr>
        <p:blipFill rotWithShape="1">
          <a:blip r:embed="rId4"/>
          <a:srcRect l="896"/>
          <a:stretch/>
        </p:blipFill>
        <p:spPr bwMode="auto">
          <a:xfrm>
            <a:off x="7558614" y="511368"/>
            <a:ext cx="4213438" cy="2880000"/>
          </a:xfrm>
          <a:prstGeom prst="rect">
            <a:avLst/>
          </a:prstGeom>
          <a:ln>
            <a:noFill/>
          </a:ln>
          <a:extLst>
            <a:ext uri="{53640926-AAD7-44D8-BBD7-CCE9431645EC}">
              <a14:shadowObscured xmlns:a14="http://schemas.microsoft.com/office/drawing/2010/main"/>
            </a:ext>
          </a:extLst>
        </p:spPr>
      </p:pic>
      <p:pic>
        <p:nvPicPr>
          <p:cNvPr id="10" name="圖片 9" descr="一張含有 文字, 動畫, 卡通, 動畫卡通 的圖片&#10;&#10;自動產生的描述">
            <a:extLst>
              <a:ext uri="{FF2B5EF4-FFF2-40B4-BE49-F238E27FC236}">
                <a16:creationId xmlns:a16="http://schemas.microsoft.com/office/drawing/2014/main" id="{E45279F6-8B8A-9CE3-5C83-AEF0F98206AB}"/>
              </a:ext>
            </a:extLst>
          </p:cNvPr>
          <p:cNvPicPr>
            <a:picLocks noChangeAspect="1"/>
          </p:cNvPicPr>
          <p:nvPr/>
        </p:nvPicPr>
        <p:blipFill>
          <a:blip r:embed="rId5"/>
          <a:stretch>
            <a:fillRect/>
          </a:stretch>
        </p:blipFill>
        <p:spPr>
          <a:xfrm>
            <a:off x="7558614" y="3522949"/>
            <a:ext cx="4213438" cy="2880000"/>
          </a:xfrm>
          <a:prstGeom prst="rect">
            <a:avLst/>
          </a:prstGeom>
        </p:spPr>
      </p:pic>
    </p:spTree>
    <p:extLst>
      <p:ext uri="{BB962C8B-B14F-4D97-AF65-F5344CB8AC3E}">
        <p14:creationId xmlns:p14="http://schemas.microsoft.com/office/powerpoint/2010/main" val="22290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F2820936-3443-EB66-ADC2-7A702F383AC1}"/>
              </a:ext>
            </a:extLst>
          </p:cNvPr>
          <p:cNvSpPr txBox="1"/>
          <p:nvPr/>
        </p:nvSpPr>
        <p:spPr>
          <a:xfrm flipH="1">
            <a:off x="783771" y="3565568"/>
            <a:ext cx="2582427" cy="103368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3600" b="1">
                <a:solidFill>
                  <a:schemeClr val="bg1"/>
                </a:solidFill>
                <a:latin typeface="標楷體" panose="03000509000000000000" pitchFamily="65" charset="-120"/>
                <a:ea typeface="標楷體" panose="03000509000000000000" pitchFamily="65" charset="-120"/>
              </a:rPr>
              <a:t>未來展望</a:t>
            </a:r>
          </a:p>
        </p:txBody>
      </p:sp>
      <p:sp>
        <p:nvSpPr>
          <p:cNvPr id="16" name="文字方塊 15">
            <a:extLst>
              <a:ext uri="{FF2B5EF4-FFF2-40B4-BE49-F238E27FC236}">
                <a16:creationId xmlns:a16="http://schemas.microsoft.com/office/drawing/2014/main" id="{16F99BF3-7602-E806-C15D-C2534A1ABC11}"/>
              </a:ext>
            </a:extLst>
          </p:cNvPr>
          <p:cNvSpPr txBox="1"/>
          <p:nvPr/>
        </p:nvSpPr>
        <p:spPr>
          <a:xfrm flipH="1">
            <a:off x="783771" y="1609211"/>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創作發想</a:t>
            </a:r>
            <a:endParaRPr lang="en-US" altLang="zh-TW" sz="2400" b="1">
              <a:solidFill>
                <a:schemeClr val="bg1"/>
              </a:solidFill>
              <a:latin typeface="標楷體" panose="03000509000000000000" pitchFamily="65" charset="-120"/>
              <a:ea typeface="標楷體" panose="03000509000000000000" pitchFamily="65" charset="-120"/>
            </a:endParaRPr>
          </a:p>
        </p:txBody>
      </p:sp>
      <p:cxnSp>
        <p:nvCxnSpPr>
          <p:cNvPr id="17" name="直線接點 16">
            <a:extLst>
              <a:ext uri="{FF2B5EF4-FFF2-40B4-BE49-F238E27FC236}">
                <a16:creationId xmlns:a16="http://schemas.microsoft.com/office/drawing/2014/main" id="{89C57A3D-092F-4365-9ECE-7824EB2698FD}"/>
              </a:ext>
            </a:extLst>
          </p:cNvPr>
          <p:cNvCxnSpPr>
            <a:cxnSpLocks/>
          </p:cNvCxnSpPr>
          <p:nvPr/>
        </p:nvCxnSpPr>
        <p:spPr>
          <a:xfrm>
            <a:off x="862641" y="1528822"/>
            <a:ext cx="1989574"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9275DA45-AA2C-0836-67FF-CAFC95640396}"/>
              </a:ext>
            </a:extLst>
          </p:cNvPr>
          <p:cNvSpPr txBox="1"/>
          <p:nvPr/>
        </p:nvSpPr>
        <p:spPr>
          <a:xfrm>
            <a:off x="783771" y="511368"/>
            <a:ext cx="973434" cy="876778"/>
          </a:xfrm>
          <a:prstGeom prst="rect">
            <a:avLst/>
          </a:prstGeom>
          <a:noFill/>
        </p:spPr>
        <p:txBody>
          <a:bodyPr wrap="square">
            <a:spAutoFit/>
          </a:bodyPr>
          <a:lstStyle/>
          <a:p>
            <a:pPr algn="ctr">
              <a:lnSpc>
                <a:spcPct val="200000"/>
              </a:lnSpc>
            </a:pPr>
            <a:r>
              <a:rPr lang="zh-TW" altLang="en-US" sz="3000" b="1">
                <a:solidFill>
                  <a:schemeClr val="bg1"/>
                </a:solidFill>
                <a:latin typeface="標楷體" panose="03000509000000000000" pitchFamily="65" charset="-120"/>
                <a:ea typeface="標楷體" panose="03000509000000000000" pitchFamily="65" charset="-120"/>
              </a:rPr>
              <a:t>目錄</a:t>
            </a:r>
            <a:endParaRPr lang="en-US" altLang="zh-TW" sz="3000" b="1">
              <a:solidFill>
                <a:schemeClr val="bg1"/>
              </a:solidFill>
              <a:latin typeface="標楷體" panose="03000509000000000000" pitchFamily="65" charset="-120"/>
              <a:ea typeface="標楷體" panose="03000509000000000000" pitchFamily="65" charset="-120"/>
            </a:endParaRPr>
          </a:p>
        </p:txBody>
      </p:sp>
      <p:sp>
        <p:nvSpPr>
          <p:cNvPr id="20" name="文字方塊 19">
            <a:extLst>
              <a:ext uri="{FF2B5EF4-FFF2-40B4-BE49-F238E27FC236}">
                <a16:creationId xmlns:a16="http://schemas.microsoft.com/office/drawing/2014/main" id="{56E05C55-4220-BBCD-A903-4963E7F1AE82}"/>
              </a:ext>
            </a:extLst>
          </p:cNvPr>
          <p:cNvSpPr txBox="1"/>
          <p:nvPr/>
        </p:nvSpPr>
        <p:spPr>
          <a:xfrm flipH="1">
            <a:off x="783771" y="3048965"/>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介面介紹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E4A8B316-52B0-A40A-0848-8EF1D468239D}"/>
              </a:ext>
            </a:extLst>
          </p:cNvPr>
          <p:cNvSpPr txBox="1"/>
          <p:nvPr/>
        </p:nvSpPr>
        <p:spPr>
          <a:xfrm flipH="1">
            <a:off x="783771" y="2329088"/>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遊戲簡介</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24" name="文字方塊 23">
            <a:extLst>
              <a:ext uri="{FF2B5EF4-FFF2-40B4-BE49-F238E27FC236}">
                <a16:creationId xmlns:a16="http://schemas.microsoft.com/office/drawing/2014/main" id="{DB1D8AE9-EDDB-B9F0-DCDB-74EB6C26740B}"/>
              </a:ext>
            </a:extLst>
          </p:cNvPr>
          <p:cNvSpPr txBox="1"/>
          <p:nvPr/>
        </p:nvSpPr>
        <p:spPr>
          <a:xfrm flipH="1">
            <a:off x="783771" y="4488719"/>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參考資料</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25" name="文字方塊 24">
            <a:extLst>
              <a:ext uri="{FF2B5EF4-FFF2-40B4-BE49-F238E27FC236}">
                <a16:creationId xmlns:a16="http://schemas.microsoft.com/office/drawing/2014/main" id="{C4780D7C-D756-6558-EE72-040E20985F0A}"/>
              </a:ext>
            </a:extLst>
          </p:cNvPr>
          <p:cNvSpPr txBox="1"/>
          <p:nvPr/>
        </p:nvSpPr>
        <p:spPr>
          <a:xfrm flipH="1">
            <a:off x="783771" y="5208596"/>
            <a:ext cx="2187506" cy="719877"/>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TW" altLang="en-US" sz="2400" b="1">
                <a:solidFill>
                  <a:schemeClr val="bg1"/>
                </a:solidFill>
                <a:latin typeface="標楷體" panose="03000509000000000000" pitchFamily="65" charset="-120"/>
                <a:ea typeface="標楷體" panose="03000509000000000000" pitchFamily="65" charset="-120"/>
              </a:rPr>
              <a:t>玩法介紹</a:t>
            </a:r>
            <a:endParaRPr lang="en-US" altLang="zh-TW" sz="2400" b="1">
              <a:solidFill>
                <a:schemeClr val="bg1"/>
              </a:solidFill>
              <a:latin typeface="標楷體" panose="03000509000000000000" pitchFamily="65" charset="-120"/>
              <a:ea typeface="標楷體" panose="03000509000000000000" pitchFamily="65" charset="-120"/>
            </a:endParaRPr>
          </a:p>
        </p:txBody>
      </p:sp>
      <p:sp>
        <p:nvSpPr>
          <p:cNvPr id="29" name="文字方塊 28">
            <a:extLst>
              <a:ext uri="{FF2B5EF4-FFF2-40B4-BE49-F238E27FC236}">
                <a16:creationId xmlns:a16="http://schemas.microsoft.com/office/drawing/2014/main" id="{EF7B1422-42D4-A765-0A62-60CFDBF2DDFF}"/>
              </a:ext>
            </a:extLst>
          </p:cNvPr>
          <p:cNvSpPr txBox="1"/>
          <p:nvPr/>
        </p:nvSpPr>
        <p:spPr>
          <a:xfrm>
            <a:off x="4516518" y="1795853"/>
            <a:ext cx="6489561" cy="3539430"/>
          </a:xfrm>
          <a:prstGeom prst="rect">
            <a:avLst/>
          </a:prstGeom>
          <a:noFill/>
        </p:spPr>
        <p:txBody>
          <a:bodyPr wrap="square">
            <a:spAutoFit/>
          </a:bodyPr>
          <a:lstStyle/>
          <a:p>
            <a:r>
              <a:rPr lang="en-US" altLang="zh-TW" sz="2800" dirty="0">
                <a:solidFill>
                  <a:schemeClr val="bg1"/>
                </a:solidFill>
                <a:latin typeface="標楷體" panose="03000509000000000000" pitchFamily="65" charset="-120"/>
                <a:ea typeface="標楷體" panose="03000509000000000000" pitchFamily="65" charset="-120"/>
              </a:rPr>
              <a:t>	</a:t>
            </a:r>
            <a:r>
              <a:rPr lang="zh-TW" altLang="en-US" sz="2800" dirty="0">
                <a:solidFill>
                  <a:schemeClr val="bg1"/>
                </a:solidFill>
                <a:latin typeface="標楷體" panose="03000509000000000000" pitchFamily="65" charset="-120"/>
                <a:ea typeface="標楷體" panose="03000509000000000000" pitchFamily="65" charset="-120"/>
              </a:rPr>
              <a:t>本專案之</a:t>
            </a:r>
            <a:r>
              <a:rPr lang="en-US" altLang="zh-TW" sz="2800" dirty="0">
                <a:solidFill>
                  <a:schemeClr val="bg1"/>
                </a:solidFill>
                <a:latin typeface="標楷體" panose="03000509000000000000" pitchFamily="65" charset="-120"/>
                <a:ea typeface="標楷體" panose="03000509000000000000" pitchFamily="65" charset="-120"/>
              </a:rPr>
              <a:t>【</a:t>
            </a:r>
            <a:r>
              <a:rPr lang="zh-TW" altLang="en-US" sz="2800" dirty="0">
                <a:solidFill>
                  <a:schemeClr val="bg1"/>
                </a:solidFill>
                <a:latin typeface="標楷體" panose="03000509000000000000" pitchFamily="65" charset="-120"/>
                <a:ea typeface="標楷體" panose="03000509000000000000" pitchFamily="65" charset="-120"/>
              </a:rPr>
              <a:t>人類大戰機器人</a:t>
            </a:r>
            <a:r>
              <a:rPr lang="en-US" altLang="zh-TW" sz="2800" dirty="0">
                <a:solidFill>
                  <a:schemeClr val="bg1"/>
                </a:solidFill>
                <a:latin typeface="標楷體" panose="03000509000000000000" pitchFamily="65" charset="-120"/>
                <a:ea typeface="標楷體" panose="03000509000000000000" pitchFamily="65" charset="-120"/>
              </a:rPr>
              <a:t>】</a:t>
            </a:r>
            <a:r>
              <a:rPr lang="zh-TW" altLang="en-US" sz="2800" dirty="0">
                <a:solidFill>
                  <a:schemeClr val="bg1"/>
                </a:solidFill>
                <a:latin typeface="標楷體" panose="03000509000000000000" pitchFamily="65" charset="-120"/>
                <a:ea typeface="標楷體" panose="03000509000000000000" pitchFamily="65" charset="-120"/>
              </a:rPr>
              <a:t>希望在未來除了能夠完善原本因時間與技術等種種限制而未完成的功能外，也加入雙人連線對戰功能、增加我方及敵方角色種類以及圖鑑功能等等，這些都是我們以目前的時間或所學無法達成的目標，也期望未來能有更多玩法來增加本專案遊戲的趣味性。</a:t>
            </a:r>
          </a:p>
        </p:txBody>
      </p:sp>
    </p:spTree>
    <p:extLst>
      <p:ext uri="{BB962C8B-B14F-4D97-AF65-F5344CB8AC3E}">
        <p14:creationId xmlns:p14="http://schemas.microsoft.com/office/powerpoint/2010/main" val="3141125105"/>
      </p:ext>
    </p:extLst>
  </p:cSld>
  <p:clrMapOvr>
    <a:masterClrMapping/>
  </p:clrMapOvr>
</p:sld>
</file>

<file path=ppt/theme/theme1.xml><?xml version="1.0" encoding="utf-8"?>
<a:theme xmlns:a="http://schemas.openxmlformats.org/drawingml/2006/main" name="VeniceBeachVTI">
  <a:themeElements>
    <a:clrScheme name="Venice Beach">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589</Words>
  <Application>Microsoft Office PowerPoint</Application>
  <PresentationFormat>寬螢幕</PresentationFormat>
  <Paragraphs>105</Paragraphs>
  <Slides>11</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11</vt:i4>
      </vt:variant>
    </vt:vector>
  </HeadingPairs>
  <TitlesOfParts>
    <vt:vector size="17" baseType="lpstr">
      <vt:lpstr>標楷體</vt:lpstr>
      <vt:lpstr>Arial</vt:lpstr>
      <vt:lpstr>Avenir Next LT Pro</vt:lpstr>
      <vt:lpstr>Avenir Next LT Pro Light</vt:lpstr>
      <vt:lpstr>Calibri</vt:lpstr>
      <vt:lpstr>VeniceBeachVTI</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榆婷 王</dc:creator>
  <cp:lastModifiedBy>漢瓏 李</cp:lastModifiedBy>
  <cp:revision>3</cp:revision>
  <dcterms:created xsi:type="dcterms:W3CDTF">2023-12-20T18:32:23Z</dcterms:created>
  <dcterms:modified xsi:type="dcterms:W3CDTF">2024-01-09T00:24:49Z</dcterms:modified>
</cp:coreProperties>
</file>